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9144000" cx="16249650"/>
  <p:notesSz cx="6858000" cy="9144000"/>
  <p:embeddedFontLst>
    <p:embeddedFont>
      <p:font typeface="Libre Franklin"/>
      <p:regular r:id="rId72"/>
      <p:bold r:id="rId73"/>
      <p:italic r:id="rId74"/>
      <p:boldItalic r:id="rId75"/>
    </p:embeddedFont>
    <p:embeddedFont>
      <p:font typeface="Roboto"/>
      <p:regular r:id="rId76"/>
      <p:bold r:id="rId77"/>
      <p:italic r:id="rId78"/>
      <p:boldItalic r:id="rId79"/>
    </p:embeddedFont>
    <p:embeddedFont>
      <p:font typeface="Libre Franklin Medium"/>
      <p:regular r:id="rId80"/>
      <p:bold r:id="rId81"/>
      <p:italic r:id="rId82"/>
      <p:boldItalic r:id="rId83"/>
    </p:embeddedFont>
    <p:embeddedFont>
      <p:font typeface="Libre Franklin ExtraBold"/>
      <p:bold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C3A906-66CD-4C17-A3B3-1C98A1897A05}">
  <a:tblStyle styleId="{4FC3A906-66CD-4C17-A3B3-1C98A1897A0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LibreFranklinExtraBold-bold.fntdata"/><Relationship Id="rId83" Type="http://schemas.openxmlformats.org/officeDocument/2006/relationships/font" Target="fonts/LibreFranklinMedium-boldItalic.fntdata"/><Relationship Id="rId42" Type="http://schemas.openxmlformats.org/officeDocument/2006/relationships/slide" Target="slides/slide37.xml"/><Relationship Id="rId41" Type="http://schemas.openxmlformats.org/officeDocument/2006/relationships/slide" Target="slides/slide36.xml"/><Relationship Id="rId85" Type="http://schemas.openxmlformats.org/officeDocument/2006/relationships/font" Target="fonts/LibreFranklinExtraBold-boldItalic.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LibreFranklinMedium-regular.fntdata"/><Relationship Id="rId82" Type="http://schemas.openxmlformats.org/officeDocument/2006/relationships/font" Target="fonts/LibreFranklinMedium-italic.fntdata"/><Relationship Id="rId81" Type="http://schemas.openxmlformats.org/officeDocument/2006/relationships/font" Target="fonts/LibreFranklin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LibreFranklin-bold.fntdata"/><Relationship Id="rId72" Type="http://schemas.openxmlformats.org/officeDocument/2006/relationships/font" Target="fonts/LibreFranklin-regular.fntdata"/><Relationship Id="rId31" Type="http://schemas.openxmlformats.org/officeDocument/2006/relationships/slide" Target="slides/slide26.xml"/><Relationship Id="rId75" Type="http://schemas.openxmlformats.org/officeDocument/2006/relationships/font" Target="fonts/LibreFranklin-boldItalic.fntdata"/><Relationship Id="rId30" Type="http://schemas.openxmlformats.org/officeDocument/2006/relationships/slide" Target="slides/slide25.xml"/><Relationship Id="rId74" Type="http://schemas.openxmlformats.org/officeDocument/2006/relationships/font" Target="fonts/LibreFranklin-italic.fntdata"/><Relationship Id="rId33" Type="http://schemas.openxmlformats.org/officeDocument/2006/relationships/slide" Target="slides/slide28.xml"/><Relationship Id="rId77" Type="http://schemas.openxmlformats.org/officeDocument/2006/relationships/font" Target="fonts/Roboto-bold.fntdata"/><Relationship Id="rId32" Type="http://schemas.openxmlformats.org/officeDocument/2006/relationships/slide" Target="slides/slide27.xml"/><Relationship Id="rId76" Type="http://schemas.openxmlformats.org/officeDocument/2006/relationships/font" Target="fonts/Roboto-regular.fntdata"/><Relationship Id="rId35" Type="http://schemas.openxmlformats.org/officeDocument/2006/relationships/slide" Target="slides/slide30.xml"/><Relationship Id="rId79" Type="http://schemas.openxmlformats.org/officeDocument/2006/relationships/font" Target="fonts/Roboto-boldItalic.fntdata"/><Relationship Id="rId34" Type="http://schemas.openxmlformats.org/officeDocument/2006/relationships/slide" Target="slides/slide29.xml"/><Relationship Id="rId78" Type="http://schemas.openxmlformats.org/officeDocument/2006/relationships/font" Target="fonts/Roboto-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5320cf2eb_0_66: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5320cf2eb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b5320cf2eb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b5320cf2eb_0_72: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b5320cf2eb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b5320cf2eb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5320cf2eb_0_7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b5320cf2eb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b5320cf2eb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5320cf2eb_0_84: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5320cf2eb_0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b5320cf2eb_0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5320cf2eb_0_9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b5320cf2eb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b5320cf2eb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46eb4e9a3_2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46eb4e9a3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b46eb4e9a3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4: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b5320cf2eb_0_102: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b5320cf2eb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2b5320cf2eb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46eb4e9a3_3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b46eb4e9a3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2b46eb4e9a3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46eb4e9a3_3_7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b46eb4e9a3_3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2b46eb4e9a3_3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5320cf2eb_0_11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b5320cf2eb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b5320cf2eb_0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c54f3e035b_0_23: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c54f3e035b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c54f3e035b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5320cf2eb_0_119: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5320cf2eb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2b5320cf2eb_0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5320cf2eb_0_12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b5320cf2eb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2b5320cf2eb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5: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260efb71f_0_6: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b260efb71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2b260efb71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addb1ef32c_4_1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addb1ef32c_4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addb1ef32c_4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b260efb71f_0_13: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b260efb71f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2b260efb71f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b260efb71f_0_2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b260efb71f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b260efb71f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260efb71f_0_32: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b260efb71f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b260efb71f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46eb4e9a3_1_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46eb4e9a3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2b46eb4e9a3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ddb1ef32c_4_6: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addb1ef32c_4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addb1ef32c_4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b260efb71f_0_4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b260efb71f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2b260efb71f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260efb71f_0_5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b260efb71f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2b260efb71f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addb1ef32c_4_29: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addb1ef32c_4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Need citation</a:t>
            </a:r>
            <a:endParaRPr/>
          </a:p>
        </p:txBody>
      </p:sp>
      <p:sp>
        <p:nvSpPr>
          <p:cNvPr id="340" name="Google Shape;340;g2addb1ef32c_4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addb1ef32c_4_36: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addb1ef32c_4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2addb1ef32c_4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b5320cf2eb_0_5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b5320cf2eb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b5320cf2eb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6: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b46eb4e9a3_3_164: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b46eb4e9a3_3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2b46eb4e9a3_3_1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b46eb4e9a3_1_133: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b46eb4e9a3_1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2b46eb4e9a3_1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be87c7ec74_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be87c7ec7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2be87c7ec7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46eb4e9a3_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46eb4e9a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2b46eb4e9a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b5320cf2eb_0_6: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b5320cf2e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2b5320cf2e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be87c7ec74_0_6: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be87c7ec74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2be87c7ec74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b46eb4e9a3_3_27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b46eb4e9a3_3_2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2b46eb4e9a3_3_2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b5320cf2eb_0_39: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b5320cf2eb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2b5320cf2eb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b46eb4e9a3_1_14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b46eb4e9a3_1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2b46eb4e9a3_1_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b46eb4e9a3_5_1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b46eb4e9a3_5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2b46eb4e9a3_5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b4c6d44e12_5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b4c6d44e12_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2b4c6d44e12_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b4c6d44e12_5_1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b4c6d44e12_5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2b4c6d44e12_5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4c6d44e12_5_22: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b4c6d44e12_5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2b4c6d44e12_5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46eb4e9a3_0_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b46eb4e9a3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2b46eb4e9a3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4c6d44e12_5_34: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b4c6d44e12_5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g2b4c6d44e12_5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b46eb4e9a3_5_24: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b46eb4e9a3_5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2b46eb4e9a3_5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b46eb4e9a3_5_3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b46eb4e9a3_5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2b46eb4e9a3_5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b4c6d44e12_5_5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b4c6d44e12_5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g2b4c6d44e12_5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b4c6d44e12_5_6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b4c6d44e12_5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g2b4c6d44e12_5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6c23ae9514_1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6c23ae9514_1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26c23ae9514_1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b2a3286378_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b2a32863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2b2a328637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b2a3286378_0_5: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b2a3286378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2b2a3286378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b2a3286378_0_1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b2a328637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g2b2a3286378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b4b5c30b80_7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b4b5c30b80_7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2b4b5c30b80_7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b2a3286378_0_2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b2a328637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2b2a328637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b34abaad42_0_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b34abaad4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g2b34abaad4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b34abaad42_0_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2b34abaad42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2b34abaad42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b34abaad42_0_14: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b34abaad4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g2b34abaad42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b34abaad42_0_4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b34abaad42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2b34abaad42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b43dc278c9_0_1: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b43dc278c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2b43dc278c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b34abaad42_0_4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b34abaad42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g2b34abaad42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46eb4e9a3_0_150: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46eb4e9a3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2b46eb4e9a3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46eb4e9a3_0_157: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46eb4e9a3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2b46eb4e9a3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46eb4e9a3_0_228:notes"/>
          <p:cNvSpPr/>
          <p:nvPr>
            <p:ph idx="2" type="sldImg"/>
          </p:nvPr>
        </p:nvSpPr>
        <p:spPr>
          <a:xfrm>
            <a:off x="686872" y="1143000"/>
            <a:ext cx="54843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46eb4e9a3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b46eb4e9a3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031206" y="1496484"/>
            <a:ext cx="12187200" cy="31836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8000"/>
              <a:buFont typeface="Libre Franklin"/>
              <a:buNone/>
              <a:defRPr sz="8000">
                <a:solidFill>
                  <a:srgbClr val="2B2C42"/>
                </a:solidFill>
                <a:latin typeface="Libre Franklin"/>
                <a:ea typeface="Libre Franklin"/>
                <a:cs typeface="Libre Franklin"/>
                <a:sym typeface="Libre Franklin"/>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15" name="Google Shape;15;p2"/>
          <p:cNvSpPr txBox="1"/>
          <p:nvPr>
            <p:ph idx="1" type="subTitle"/>
          </p:nvPr>
        </p:nvSpPr>
        <p:spPr>
          <a:xfrm>
            <a:off x="2031206" y="4802717"/>
            <a:ext cx="12187200" cy="2207700"/>
          </a:xfrm>
          <a:prstGeom prst="rect">
            <a:avLst/>
          </a:prstGeom>
          <a:noFill/>
          <a:ln>
            <a:noFill/>
          </a:ln>
        </p:spPr>
        <p:txBody>
          <a:bodyPr anchorCtr="0" anchor="t" bIns="60925" lIns="121875" spcFirstLastPara="1" rIns="121875" wrap="square" tIns="60925">
            <a:normAutofit/>
          </a:bodyPr>
          <a:lstStyle>
            <a:lvl1pPr lvl="0" algn="l">
              <a:lnSpc>
                <a:spcPct val="90000"/>
              </a:lnSpc>
              <a:spcBef>
                <a:spcPts val="1300"/>
              </a:spcBef>
              <a:spcAft>
                <a:spcPts val="0"/>
              </a:spcAft>
              <a:buClr>
                <a:srgbClr val="2B2C42"/>
              </a:buClr>
              <a:buSzPts val="3200"/>
              <a:buNone/>
              <a:defRPr sz="3200">
                <a:solidFill>
                  <a:srgbClr val="2B2C42"/>
                </a:solidFill>
              </a:defRPr>
            </a:lvl1pPr>
            <a:lvl2pPr lvl="1" algn="ctr">
              <a:lnSpc>
                <a:spcPct val="90000"/>
              </a:lnSpc>
              <a:spcBef>
                <a:spcPts val="700"/>
              </a:spcBef>
              <a:spcAft>
                <a:spcPts val="0"/>
              </a:spcAft>
              <a:buClr>
                <a:srgbClr val="2B2C42"/>
              </a:buClr>
              <a:buSzPts val="2700"/>
              <a:buNone/>
              <a:defRPr sz="2700"/>
            </a:lvl2pPr>
            <a:lvl3pPr lvl="2" algn="ctr">
              <a:lnSpc>
                <a:spcPct val="90000"/>
              </a:lnSpc>
              <a:spcBef>
                <a:spcPts val="700"/>
              </a:spcBef>
              <a:spcAft>
                <a:spcPts val="0"/>
              </a:spcAft>
              <a:buClr>
                <a:srgbClr val="2B2C42"/>
              </a:buClr>
              <a:buSzPts val="2400"/>
              <a:buNone/>
              <a:defRPr sz="2400"/>
            </a:lvl3pPr>
            <a:lvl4pPr lvl="3" algn="ctr">
              <a:lnSpc>
                <a:spcPct val="90000"/>
              </a:lnSpc>
              <a:spcBef>
                <a:spcPts val="700"/>
              </a:spcBef>
              <a:spcAft>
                <a:spcPts val="0"/>
              </a:spcAft>
              <a:buClr>
                <a:srgbClr val="2B2C42"/>
              </a:buClr>
              <a:buSzPts val="2100"/>
              <a:buNone/>
              <a:defRPr sz="2100"/>
            </a:lvl4pPr>
            <a:lvl5pPr lvl="4" algn="ctr">
              <a:lnSpc>
                <a:spcPct val="90000"/>
              </a:lnSpc>
              <a:spcBef>
                <a:spcPts val="700"/>
              </a:spcBef>
              <a:spcAft>
                <a:spcPts val="0"/>
              </a:spcAft>
              <a:buClr>
                <a:srgbClr val="2B2C42"/>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16" name="Google Shape;16;p2"/>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17" name="Google Shape;17;p2"/>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71" name="Google Shape;71;p11"/>
          <p:cNvSpPr txBox="1"/>
          <p:nvPr>
            <p:ph idx="1" type="body"/>
          </p:nvPr>
        </p:nvSpPr>
        <p:spPr>
          <a:xfrm rot="5400000">
            <a:off x="5223937" y="-1672683"/>
            <a:ext cx="5801700" cy="140154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72" name="Google Shape;72;p11"/>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3" name="Google Shape;73;p11"/>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4" name="Google Shape;74;p11"/>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9506137" y="2609483"/>
            <a:ext cx="7749000" cy="35037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77" name="Google Shape;77;p12"/>
          <p:cNvSpPr txBox="1"/>
          <p:nvPr>
            <p:ph idx="1" type="body"/>
          </p:nvPr>
        </p:nvSpPr>
        <p:spPr>
          <a:xfrm rot="5400000">
            <a:off x="2396885" y="-792817"/>
            <a:ext cx="7749000" cy="103083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78" name="Google Shape;78;p12"/>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79" name="Google Shape;79;p12"/>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80" name="Google Shape;80;p12"/>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_editable1">
  <p:cSld name="Photo Slide_editable1">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0" l="0" r="0" t="0"/>
          <a:stretch/>
        </p:blipFill>
        <p:spPr>
          <a:xfrm>
            <a:off x="0" y="0"/>
            <a:ext cx="16245585" cy="9140428"/>
          </a:xfrm>
          <a:prstGeom prst="rect">
            <a:avLst/>
          </a:prstGeom>
          <a:noFill/>
          <a:ln>
            <a:noFill/>
          </a:ln>
        </p:spPr>
      </p:pic>
      <p:sp>
        <p:nvSpPr>
          <p:cNvPr id="83" name="Google Shape;83;p13"/>
          <p:cNvSpPr txBox="1"/>
          <p:nvPr>
            <p:ph type="title"/>
          </p:nvPr>
        </p:nvSpPr>
        <p:spPr>
          <a:xfrm>
            <a:off x="1026294" y="1260264"/>
            <a:ext cx="6479400" cy="2416500"/>
          </a:xfrm>
          <a:prstGeom prst="rect">
            <a:avLst/>
          </a:prstGeom>
          <a:noFill/>
          <a:ln>
            <a:noFill/>
          </a:ln>
        </p:spPr>
        <p:txBody>
          <a:bodyPr anchorCtr="0" anchor="b" bIns="60925" lIns="121875" spcFirstLastPara="1" rIns="121875" wrap="square" tIns="60925">
            <a:normAutofit/>
          </a:bodyPr>
          <a:lstStyle>
            <a:lvl1pPr lvl="0" rtl="0" algn="l">
              <a:lnSpc>
                <a:spcPct val="141666"/>
              </a:lnSpc>
              <a:spcBef>
                <a:spcPts val="0"/>
              </a:spcBef>
              <a:spcAft>
                <a:spcPts val="0"/>
              </a:spcAft>
              <a:buClr>
                <a:schemeClr val="lt1"/>
              </a:buClr>
              <a:buSzPts val="3200"/>
              <a:buFont typeface="Arial"/>
              <a:buNone/>
              <a:defRPr>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84" name="Google Shape;84;p13"/>
          <p:cNvSpPr txBox="1"/>
          <p:nvPr>
            <p:ph idx="1" type="body"/>
          </p:nvPr>
        </p:nvSpPr>
        <p:spPr>
          <a:xfrm>
            <a:off x="1026294" y="4328696"/>
            <a:ext cx="6479400" cy="3314700"/>
          </a:xfrm>
          <a:prstGeom prst="rect">
            <a:avLst/>
          </a:prstGeom>
          <a:noFill/>
          <a:ln>
            <a:noFill/>
          </a:ln>
        </p:spPr>
        <p:txBody>
          <a:bodyPr anchorCtr="0" anchor="t" bIns="60925" lIns="121875" spcFirstLastPara="1" rIns="121875" wrap="square" tIns="60925">
            <a:normAutofit/>
          </a:bodyPr>
          <a:lstStyle>
            <a:lvl1pPr indent="-361950" lvl="0" marL="457200" rtl="0" algn="l">
              <a:lnSpc>
                <a:spcPct val="175000"/>
              </a:lnSpc>
              <a:spcBef>
                <a:spcPts val="0"/>
              </a:spcBef>
              <a:spcAft>
                <a:spcPts val="0"/>
              </a:spcAft>
              <a:buClr>
                <a:schemeClr val="dk1"/>
              </a:buClr>
              <a:buSzPts val="2100"/>
              <a:buChar char="•"/>
              <a:defRPr sz="2100"/>
            </a:lvl1pPr>
            <a:lvl2pPr indent="-381000" lvl="1" marL="914400" rtl="0" algn="l">
              <a:lnSpc>
                <a:spcPct val="90000"/>
              </a:lnSpc>
              <a:spcBef>
                <a:spcPts val="1300"/>
              </a:spcBef>
              <a:spcAft>
                <a:spcPts val="0"/>
              </a:spcAft>
              <a:buClr>
                <a:schemeClr val="dk1"/>
              </a:buClr>
              <a:buSzPts val="2400"/>
              <a:buChar char="•"/>
              <a:defRPr/>
            </a:lvl2pPr>
            <a:lvl3pPr indent="-381000" lvl="2" marL="1371600" rtl="0" algn="l">
              <a:lnSpc>
                <a:spcPct val="90000"/>
              </a:lnSpc>
              <a:spcBef>
                <a:spcPts val="700"/>
              </a:spcBef>
              <a:spcAft>
                <a:spcPts val="0"/>
              </a:spcAft>
              <a:buClr>
                <a:schemeClr val="dk1"/>
              </a:buClr>
              <a:buSzPts val="2400"/>
              <a:buChar char="•"/>
              <a:defRPr/>
            </a:lvl3pPr>
            <a:lvl4pPr indent="-381000" lvl="3" marL="1828800" rtl="0" algn="l">
              <a:lnSpc>
                <a:spcPct val="90000"/>
              </a:lnSpc>
              <a:spcBef>
                <a:spcPts val="700"/>
              </a:spcBef>
              <a:spcAft>
                <a:spcPts val="0"/>
              </a:spcAft>
              <a:buClr>
                <a:schemeClr val="dk1"/>
              </a:buClr>
              <a:buSzPts val="2400"/>
              <a:buChar char="•"/>
              <a:defRPr/>
            </a:lvl4pPr>
            <a:lvl5pPr indent="-381000" lvl="4" marL="2286000" rtl="0" algn="l">
              <a:lnSpc>
                <a:spcPct val="90000"/>
              </a:lnSpc>
              <a:spcBef>
                <a:spcPts val="700"/>
              </a:spcBef>
              <a:spcAft>
                <a:spcPts val="0"/>
              </a:spcAft>
              <a:buClr>
                <a:schemeClr val="dk1"/>
              </a:buClr>
              <a:buSzPts val="2400"/>
              <a:buChar char="•"/>
              <a:defRPr/>
            </a:lvl5pPr>
            <a:lvl6pPr indent="-381000" lvl="5" marL="2743200" rtl="0" algn="l">
              <a:lnSpc>
                <a:spcPct val="90000"/>
              </a:lnSpc>
              <a:spcBef>
                <a:spcPts val="700"/>
              </a:spcBef>
              <a:spcAft>
                <a:spcPts val="0"/>
              </a:spcAft>
              <a:buClr>
                <a:schemeClr val="dk1"/>
              </a:buClr>
              <a:buSzPts val="2400"/>
              <a:buChar char="•"/>
              <a:defRPr/>
            </a:lvl6pPr>
            <a:lvl7pPr indent="-381000" lvl="6" marL="3200400" rtl="0" algn="l">
              <a:lnSpc>
                <a:spcPct val="90000"/>
              </a:lnSpc>
              <a:spcBef>
                <a:spcPts val="700"/>
              </a:spcBef>
              <a:spcAft>
                <a:spcPts val="0"/>
              </a:spcAft>
              <a:buClr>
                <a:schemeClr val="dk1"/>
              </a:buClr>
              <a:buSzPts val="2400"/>
              <a:buChar char="•"/>
              <a:defRPr/>
            </a:lvl7pPr>
            <a:lvl8pPr indent="-381000" lvl="7" marL="3657600" rtl="0" algn="l">
              <a:lnSpc>
                <a:spcPct val="90000"/>
              </a:lnSpc>
              <a:spcBef>
                <a:spcPts val="700"/>
              </a:spcBef>
              <a:spcAft>
                <a:spcPts val="0"/>
              </a:spcAft>
              <a:buClr>
                <a:schemeClr val="dk1"/>
              </a:buClr>
              <a:buSzPts val="2400"/>
              <a:buChar char="•"/>
              <a:defRPr/>
            </a:lvl8pPr>
            <a:lvl9pPr indent="-381000" lvl="8" marL="4114800" rtl="0" algn="l">
              <a:lnSpc>
                <a:spcPct val="90000"/>
              </a:lnSpc>
              <a:spcBef>
                <a:spcPts val="700"/>
              </a:spcBef>
              <a:spcAft>
                <a:spcPts val="0"/>
              </a:spcAft>
              <a:buClr>
                <a:schemeClr val="dk1"/>
              </a:buClr>
              <a:buSzPts val="2400"/>
              <a:buChar char="•"/>
              <a:defRPr/>
            </a:lvl9pPr>
          </a:lstStyle>
          <a:p/>
        </p:txBody>
      </p:sp>
      <p:sp>
        <p:nvSpPr>
          <p:cNvPr id="85" name="Google Shape;85;p13"/>
          <p:cNvSpPr/>
          <p:nvPr>
            <p:ph idx="2" type="pic"/>
          </p:nvPr>
        </p:nvSpPr>
        <p:spPr>
          <a:xfrm>
            <a:off x="8598335" y="0"/>
            <a:ext cx="7647300" cy="9144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86" name="Shape 86"/>
        <p:cNvGrpSpPr/>
        <p:nvPr/>
      </p:nvGrpSpPr>
      <p:grpSpPr>
        <a:xfrm>
          <a:off x="0" y="0"/>
          <a:ext cx="0" cy="0"/>
          <a:chOff x="0" y="0"/>
          <a:chExt cx="0" cy="0"/>
        </a:xfrm>
      </p:grpSpPr>
      <p:pic>
        <p:nvPicPr>
          <p:cNvPr id="87" name="Google Shape;87;p14"/>
          <p:cNvPicPr preferRelativeResize="0"/>
          <p:nvPr/>
        </p:nvPicPr>
        <p:blipFill rotWithShape="1">
          <a:blip r:embed="rId2">
            <a:alphaModFix/>
          </a:blip>
          <a:srcRect b="0" l="0" r="0" t="0"/>
          <a:stretch/>
        </p:blipFill>
        <p:spPr>
          <a:xfrm>
            <a:off x="0" y="0"/>
            <a:ext cx="16245585" cy="9140428"/>
          </a:xfrm>
          <a:prstGeom prst="rect">
            <a:avLst/>
          </a:prstGeom>
          <a:noFill/>
          <a:ln>
            <a:noFill/>
          </a:ln>
        </p:spPr>
      </p:pic>
      <p:sp>
        <p:nvSpPr>
          <p:cNvPr id="88" name="Google Shape;88;p14"/>
          <p:cNvSpPr txBox="1"/>
          <p:nvPr>
            <p:ph idx="12" type="sldNum"/>
          </p:nvPr>
        </p:nvSpPr>
        <p:spPr>
          <a:xfrm>
            <a:off x="12104719" y="8475133"/>
            <a:ext cx="3656100" cy="486900"/>
          </a:xfrm>
          <a:prstGeom prst="rect">
            <a:avLst/>
          </a:prstGeom>
          <a:noFill/>
          <a:ln>
            <a:noFill/>
          </a:ln>
        </p:spPr>
        <p:txBody>
          <a:bodyPr anchorCtr="0" anchor="ctr" bIns="60925" lIns="121875" spcFirstLastPara="1" rIns="121875" wrap="square" tIns="60925">
            <a:noAutofit/>
          </a:bodyPr>
          <a:lstStyle>
            <a:lvl1pPr indent="0" lvl="0" marL="0" rtl="0" algn="r">
              <a:spcBef>
                <a:spcPts val="0"/>
              </a:spcBef>
              <a:buNone/>
              <a:defRPr sz="1900"/>
            </a:lvl1pPr>
            <a:lvl2pPr indent="0" lvl="1" marL="0" rtl="0" algn="r">
              <a:spcBef>
                <a:spcPts val="0"/>
              </a:spcBef>
              <a:buNone/>
              <a:defRPr sz="1900"/>
            </a:lvl2pPr>
            <a:lvl3pPr indent="0" lvl="2" marL="0" rtl="0" algn="r">
              <a:spcBef>
                <a:spcPts val="0"/>
              </a:spcBef>
              <a:buNone/>
              <a:defRPr sz="1900"/>
            </a:lvl3pPr>
            <a:lvl4pPr indent="0" lvl="3" marL="0" rtl="0" algn="r">
              <a:spcBef>
                <a:spcPts val="0"/>
              </a:spcBef>
              <a:buNone/>
              <a:defRPr sz="1900"/>
            </a:lvl4pPr>
            <a:lvl5pPr indent="0" lvl="4" marL="0" rtl="0" algn="r">
              <a:spcBef>
                <a:spcPts val="0"/>
              </a:spcBef>
              <a:buNone/>
              <a:defRPr sz="1900"/>
            </a:lvl5pPr>
            <a:lvl6pPr indent="0" lvl="5" marL="0" rtl="0" algn="r">
              <a:spcBef>
                <a:spcPts val="0"/>
              </a:spcBef>
              <a:buNone/>
              <a:defRPr sz="1900"/>
            </a:lvl6pPr>
            <a:lvl7pPr indent="0" lvl="6" marL="0" rtl="0" algn="r">
              <a:spcBef>
                <a:spcPts val="0"/>
              </a:spcBef>
              <a:buNone/>
              <a:defRPr sz="1900"/>
            </a:lvl7pPr>
            <a:lvl8pPr indent="0" lvl="7" marL="0" rtl="0" algn="r">
              <a:spcBef>
                <a:spcPts val="0"/>
              </a:spcBef>
              <a:buNone/>
              <a:defRPr sz="1900"/>
            </a:lvl8pPr>
            <a:lvl9pPr indent="0" lvl="8" marL="0" rtl="0" algn="r">
              <a:spcBef>
                <a:spcPts val="0"/>
              </a:spcBef>
              <a:buNone/>
              <a:defRPr sz="1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Slide_editable2">
  <p:cSld name="1_Photo Slide_editable2">
    <p:spTree>
      <p:nvGrpSpPr>
        <p:cNvPr id="89" name="Shape 89"/>
        <p:cNvGrpSpPr/>
        <p:nvPr/>
      </p:nvGrpSpPr>
      <p:grpSpPr>
        <a:xfrm>
          <a:off x="0" y="0"/>
          <a:ext cx="0" cy="0"/>
          <a:chOff x="0" y="0"/>
          <a:chExt cx="0" cy="0"/>
        </a:xfrm>
      </p:grpSpPr>
      <p:pic>
        <p:nvPicPr>
          <p:cNvPr id="90" name="Google Shape;90;p15"/>
          <p:cNvPicPr preferRelativeResize="0"/>
          <p:nvPr/>
        </p:nvPicPr>
        <p:blipFill rotWithShape="1">
          <a:blip r:embed="rId2">
            <a:alphaModFix/>
          </a:blip>
          <a:srcRect b="0" l="0" r="0" t="0"/>
          <a:stretch/>
        </p:blipFill>
        <p:spPr>
          <a:xfrm>
            <a:off x="0" y="0"/>
            <a:ext cx="16245585" cy="9140428"/>
          </a:xfrm>
          <a:prstGeom prst="rect">
            <a:avLst/>
          </a:prstGeom>
          <a:noFill/>
          <a:ln>
            <a:noFill/>
          </a:ln>
        </p:spPr>
      </p:pic>
      <p:sp>
        <p:nvSpPr>
          <p:cNvPr id="91" name="Google Shape;91;p15"/>
          <p:cNvSpPr txBox="1"/>
          <p:nvPr>
            <p:ph type="title"/>
          </p:nvPr>
        </p:nvSpPr>
        <p:spPr>
          <a:xfrm>
            <a:off x="9635535" y="1614595"/>
            <a:ext cx="5388000" cy="2416500"/>
          </a:xfrm>
          <a:prstGeom prst="rect">
            <a:avLst/>
          </a:prstGeom>
          <a:noFill/>
          <a:ln>
            <a:noFill/>
          </a:ln>
        </p:spPr>
        <p:txBody>
          <a:bodyPr anchorCtr="0" anchor="b" bIns="60925" lIns="121875" spcFirstLastPara="1" rIns="121875" wrap="square" tIns="60925">
            <a:normAutofit/>
          </a:bodyPr>
          <a:lstStyle>
            <a:lvl1pPr lvl="0" rtl="0" algn="ctr">
              <a:lnSpc>
                <a:spcPct val="90000"/>
              </a:lnSpc>
              <a:spcBef>
                <a:spcPts val="0"/>
              </a:spcBef>
              <a:spcAft>
                <a:spcPts val="0"/>
              </a:spcAft>
              <a:buSzPts val="4000"/>
              <a:buNone/>
              <a:defRPr sz="12000">
                <a:solidFill>
                  <a:schemeClr val="l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92" name="Google Shape;92;p15"/>
          <p:cNvSpPr txBox="1"/>
          <p:nvPr>
            <p:ph idx="1" type="body"/>
          </p:nvPr>
        </p:nvSpPr>
        <p:spPr>
          <a:xfrm>
            <a:off x="9635535" y="4591053"/>
            <a:ext cx="5388000" cy="2495700"/>
          </a:xfrm>
          <a:prstGeom prst="rect">
            <a:avLst/>
          </a:prstGeom>
          <a:noFill/>
          <a:ln>
            <a:noFill/>
          </a:ln>
        </p:spPr>
        <p:txBody>
          <a:bodyPr anchorCtr="0" anchor="t" bIns="60925" lIns="121875" spcFirstLastPara="1" rIns="121875" wrap="square" tIns="60925">
            <a:normAutofit/>
          </a:bodyPr>
          <a:lstStyle>
            <a:lvl1pPr indent="-685800" lvl="0" marL="457200" rtl="0" algn="ctr">
              <a:lnSpc>
                <a:spcPct val="90000"/>
              </a:lnSpc>
              <a:spcBef>
                <a:spcPts val="1300"/>
              </a:spcBef>
              <a:spcAft>
                <a:spcPts val="0"/>
              </a:spcAft>
              <a:buSzPts val="7200"/>
              <a:buChar char="•"/>
              <a:defRPr sz="2400"/>
            </a:lvl1pPr>
            <a:lvl2pPr indent="-330200" lvl="1" marL="914400" rtl="0" algn="l">
              <a:lnSpc>
                <a:spcPct val="90000"/>
              </a:lnSpc>
              <a:spcBef>
                <a:spcPts val="700"/>
              </a:spcBef>
              <a:spcAft>
                <a:spcPts val="0"/>
              </a:spcAft>
              <a:buSzPts val="1600"/>
              <a:buChar char="•"/>
              <a:defRPr/>
            </a:lvl2pPr>
            <a:lvl3pPr indent="-412750" lvl="2" marL="1371600" rtl="0" algn="l">
              <a:lnSpc>
                <a:spcPct val="90000"/>
              </a:lnSpc>
              <a:spcBef>
                <a:spcPts val="700"/>
              </a:spcBef>
              <a:spcAft>
                <a:spcPts val="0"/>
              </a:spcAft>
              <a:buSzPts val="2900"/>
              <a:buChar char="•"/>
              <a:defRPr/>
            </a:lvl3pPr>
            <a:lvl4pPr indent="-304800" lvl="3" marL="1828800" rtl="0" algn="l">
              <a:lnSpc>
                <a:spcPct val="90000"/>
              </a:lnSpc>
              <a:spcBef>
                <a:spcPts val="700"/>
              </a:spcBef>
              <a:spcAft>
                <a:spcPts val="0"/>
              </a:spcAft>
              <a:buSzPts val="1200"/>
              <a:buChar char="•"/>
              <a:defRPr/>
            </a:lvl4pPr>
            <a:lvl5pPr indent="-349250" lvl="4" marL="2286000" rtl="0" algn="l">
              <a:lnSpc>
                <a:spcPct val="150000"/>
              </a:lnSpc>
              <a:spcBef>
                <a:spcPts val="700"/>
              </a:spcBef>
              <a:spcAft>
                <a:spcPts val="0"/>
              </a:spcAft>
              <a:buSzPts val="1900"/>
              <a:buChar char="•"/>
              <a:defRPr/>
            </a:lvl5pPr>
            <a:lvl6pPr indent="-381000" lvl="5" marL="2743200" rtl="0" algn="l">
              <a:lnSpc>
                <a:spcPct val="90000"/>
              </a:lnSpc>
              <a:spcBef>
                <a:spcPts val="700"/>
              </a:spcBef>
              <a:spcAft>
                <a:spcPts val="0"/>
              </a:spcAft>
              <a:buSzPts val="2400"/>
              <a:buChar char="•"/>
              <a:defRPr/>
            </a:lvl6pPr>
            <a:lvl7pPr indent="-381000" lvl="6" marL="3200400" rtl="0" algn="l">
              <a:lnSpc>
                <a:spcPct val="90000"/>
              </a:lnSpc>
              <a:spcBef>
                <a:spcPts val="700"/>
              </a:spcBef>
              <a:spcAft>
                <a:spcPts val="0"/>
              </a:spcAft>
              <a:buSzPts val="2400"/>
              <a:buChar char="•"/>
              <a:defRPr/>
            </a:lvl7pPr>
            <a:lvl8pPr indent="-381000" lvl="7" marL="3657600" rtl="0" algn="l">
              <a:lnSpc>
                <a:spcPct val="90000"/>
              </a:lnSpc>
              <a:spcBef>
                <a:spcPts val="700"/>
              </a:spcBef>
              <a:spcAft>
                <a:spcPts val="0"/>
              </a:spcAft>
              <a:buSzPts val="2400"/>
              <a:buChar char="•"/>
              <a:defRPr/>
            </a:lvl8pPr>
            <a:lvl9pPr indent="-381000" lvl="8" marL="4114800" rtl="0" algn="l">
              <a:lnSpc>
                <a:spcPct val="90000"/>
              </a:lnSpc>
              <a:spcBef>
                <a:spcPts val="700"/>
              </a:spcBef>
              <a:spcAft>
                <a:spcPts val="0"/>
              </a:spcAft>
              <a:buSzPts val="2400"/>
              <a:buChar char="•"/>
              <a:defRPr/>
            </a:lvl9pPr>
          </a:lstStyle>
          <a:p/>
        </p:txBody>
      </p:sp>
      <p:sp>
        <p:nvSpPr>
          <p:cNvPr id="93" name="Google Shape;93;p15"/>
          <p:cNvSpPr txBox="1"/>
          <p:nvPr>
            <p:ph idx="12" type="sldNum"/>
          </p:nvPr>
        </p:nvSpPr>
        <p:spPr>
          <a:xfrm>
            <a:off x="12104719" y="8475133"/>
            <a:ext cx="3656100" cy="486900"/>
          </a:xfrm>
          <a:prstGeom prst="rect">
            <a:avLst/>
          </a:prstGeom>
          <a:noFill/>
          <a:ln>
            <a:noFill/>
          </a:ln>
        </p:spPr>
        <p:txBody>
          <a:bodyPr anchorCtr="0" anchor="ctr" bIns="60925" lIns="121875" spcFirstLastPara="1" rIns="121875" wrap="square" tIns="60925">
            <a:noAutofit/>
          </a:bodyPr>
          <a:lstStyle>
            <a:lvl1pPr indent="0" lvl="0" marL="0" marR="0" rtl="0" algn="ctr">
              <a:lnSpc>
                <a:spcPct val="100000"/>
              </a:lnSpc>
              <a:spcBef>
                <a:spcPts val="0"/>
              </a:spcBef>
              <a:spcAft>
                <a:spcPts val="0"/>
              </a:spcAft>
              <a:buClr>
                <a:srgbClr val="000000"/>
              </a:buClr>
              <a:buSzPts val="1100"/>
              <a:buFont typeface="Arial"/>
              <a:buNone/>
              <a:defRPr sz="1900"/>
            </a:lvl1pPr>
            <a:lvl2pPr indent="0" lvl="1" marL="0" marR="0" rtl="0" algn="ctr">
              <a:lnSpc>
                <a:spcPct val="100000"/>
              </a:lnSpc>
              <a:spcBef>
                <a:spcPts val="0"/>
              </a:spcBef>
              <a:spcAft>
                <a:spcPts val="0"/>
              </a:spcAft>
              <a:buClr>
                <a:srgbClr val="000000"/>
              </a:buClr>
              <a:buSzPts val="1100"/>
              <a:buFont typeface="Arial"/>
              <a:buNone/>
              <a:defRPr sz="1900"/>
            </a:lvl2pPr>
            <a:lvl3pPr indent="0" lvl="2" marL="0" marR="0" rtl="0" algn="ctr">
              <a:lnSpc>
                <a:spcPct val="100000"/>
              </a:lnSpc>
              <a:spcBef>
                <a:spcPts val="0"/>
              </a:spcBef>
              <a:spcAft>
                <a:spcPts val="0"/>
              </a:spcAft>
              <a:buClr>
                <a:srgbClr val="000000"/>
              </a:buClr>
              <a:buSzPts val="1100"/>
              <a:buFont typeface="Arial"/>
              <a:buNone/>
              <a:defRPr sz="1900"/>
            </a:lvl3pPr>
            <a:lvl4pPr indent="0" lvl="3" marL="0" marR="0" rtl="0" algn="ctr">
              <a:lnSpc>
                <a:spcPct val="100000"/>
              </a:lnSpc>
              <a:spcBef>
                <a:spcPts val="0"/>
              </a:spcBef>
              <a:spcAft>
                <a:spcPts val="0"/>
              </a:spcAft>
              <a:buClr>
                <a:srgbClr val="000000"/>
              </a:buClr>
              <a:buSzPts val="1100"/>
              <a:buFont typeface="Arial"/>
              <a:buNone/>
              <a:defRPr sz="1900"/>
            </a:lvl4pPr>
            <a:lvl5pPr indent="0" lvl="4" marL="0" marR="0" rtl="0" algn="ctr">
              <a:lnSpc>
                <a:spcPct val="100000"/>
              </a:lnSpc>
              <a:spcBef>
                <a:spcPts val="0"/>
              </a:spcBef>
              <a:spcAft>
                <a:spcPts val="0"/>
              </a:spcAft>
              <a:buClr>
                <a:srgbClr val="000000"/>
              </a:buClr>
              <a:buSzPts val="1100"/>
              <a:buFont typeface="Arial"/>
              <a:buNone/>
              <a:defRPr sz="1900"/>
            </a:lvl5pPr>
            <a:lvl6pPr indent="0" lvl="5" marL="0" marR="0" rtl="0" algn="ctr">
              <a:lnSpc>
                <a:spcPct val="100000"/>
              </a:lnSpc>
              <a:spcBef>
                <a:spcPts val="0"/>
              </a:spcBef>
              <a:spcAft>
                <a:spcPts val="0"/>
              </a:spcAft>
              <a:buClr>
                <a:srgbClr val="000000"/>
              </a:buClr>
              <a:buSzPts val="1100"/>
              <a:buFont typeface="Arial"/>
              <a:buNone/>
              <a:defRPr sz="1900"/>
            </a:lvl6pPr>
            <a:lvl7pPr indent="0" lvl="6" marL="0" marR="0" rtl="0" algn="ctr">
              <a:lnSpc>
                <a:spcPct val="100000"/>
              </a:lnSpc>
              <a:spcBef>
                <a:spcPts val="0"/>
              </a:spcBef>
              <a:spcAft>
                <a:spcPts val="0"/>
              </a:spcAft>
              <a:buClr>
                <a:srgbClr val="000000"/>
              </a:buClr>
              <a:buSzPts val="1100"/>
              <a:buFont typeface="Arial"/>
              <a:buNone/>
              <a:defRPr sz="1900"/>
            </a:lvl7pPr>
            <a:lvl8pPr indent="0" lvl="7" marL="0" marR="0" rtl="0" algn="ctr">
              <a:lnSpc>
                <a:spcPct val="100000"/>
              </a:lnSpc>
              <a:spcBef>
                <a:spcPts val="0"/>
              </a:spcBef>
              <a:spcAft>
                <a:spcPts val="0"/>
              </a:spcAft>
              <a:buClr>
                <a:srgbClr val="000000"/>
              </a:buClr>
              <a:buSzPts val="1100"/>
              <a:buFont typeface="Arial"/>
              <a:buNone/>
              <a:defRPr sz="1900"/>
            </a:lvl8pPr>
            <a:lvl9pPr indent="0" lvl="8" marL="0" marR="0" rtl="0" algn="ctr">
              <a:lnSpc>
                <a:spcPct val="100000"/>
              </a:lnSpc>
              <a:spcBef>
                <a:spcPts val="0"/>
              </a:spcBef>
              <a:spcAft>
                <a:spcPts val="0"/>
              </a:spcAft>
              <a:buClr>
                <a:srgbClr val="000000"/>
              </a:buClr>
              <a:buSzPts val="1100"/>
              <a:buFont typeface="Arial"/>
              <a:buNone/>
              <a:defRPr sz="1900"/>
            </a:lvl9pPr>
          </a:lstStyle>
          <a:p>
            <a:pPr indent="0" lvl="0" marL="0" rtl="0" algn="ctr">
              <a:spcBef>
                <a:spcPts val="0"/>
              </a:spcBef>
              <a:spcAft>
                <a:spcPts val="0"/>
              </a:spcAft>
              <a:buNone/>
            </a:pPr>
            <a:fld id="{00000000-1234-1234-1234-123412341234}" type="slidenum">
              <a:rPr lang="en-US"/>
              <a:t>‹#›</a:t>
            </a:fld>
            <a:endParaRPr/>
          </a:p>
        </p:txBody>
      </p:sp>
      <p:sp>
        <p:nvSpPr>
          <p:cNvPr id="94" name="Google Shape;94;p15"/>
          <p:cNvSpPr/>
          <p:nvPr>
            <p:ph idx="2" type="pic"/>
          </p:nvPr>
        </p:nvSpPr>
        <p:spPr>
          <a:xfrm>
            <a:off x="1" y="0"/>
            <a:ext cx="8586300" cy="9144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5900"/>
              <a:buFont typeface="Libre Franklin"/>
              <a:buNone/>
              <a:defRPr>
                <a:solidFill>
                  <a:srgbClr val="2B2C42"/>
                </a:solidFill>
                <a:latin typeface="Libre Franklin"/>
                <a:ea typeface="Libre Franklin"/>
                <a:cs typeface="Libre Franklin"/>
                <a:sym typeface="Libre Franklin"/>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0" name="Google Shape;20;p3"/>
          <p:cNvSpPr txBox="1"/>
          <p:nvPr>
            <p:ph idx="1" type="body"/>
          </p:nvPr>
        </p:nvSpPr>
        <p:spPr>
          <a:xfrm>
            <a:off x="1117163" y="2434167"/>
            <a:ext cx="14015400" cy="5801700"/>
          </a:xfrm>
          <a:prstGeom prst="rect">
            <a:avLst/>
          </a:prstGeom>
          <a:noFill/>
          <a:ln>
            <a:noFill/>
          </a:ln>
        </p:spPr>
        <p:txBody>
          <a:bodyPr anchorCtr="0" anchor="t" bIns="60925" lIns="121875" spcFirstLastPara="1" rIns="121875" wrap="square" tIns="60925">
            <a:normAutofit/>
          </a:bodyPr>
          <a:lstStyle>
            <a:lvl1pPr indent="-463550" lvl="0" marL="457200" algn="l">
              <a:lnSpc>
                <a:spcPct val="90000"/>
              </a:lnSpc>
              <a:spcBef>
                <a:spcPts val="1300"/>
              </a:spcBef>
              <a:spcAft>
                <a:spcPts val="0"/>
              </a:spcAft>
              <a:buClr>
                <a:srgbClr val="2B2C42"/>
              </a:buClr>
              <a:buSzPts val="3700"/>
              <a:buChar char="•"/>
              <a:defRPr>
                <a:solidFill>
                  <a:srgbClr val="2B2C42"/>
                </a:solidFill>
              </a:defRPr>
            </a:lvl1pPr>
            <a:lvl2pPr indent="-431800" lvl="1" marL="914400" algn="l">
              <a:lnSpc>
                <a:spcPct val="90000"/>
              </a:lnSpc>
              <a:spcBef>
                <a:spcPts val="700"/>
              </a:spcBef>
              <a:spcAft>
                <a:spcPts val="0"/>
              </a:spcAft>
              <a:buClr>
                <a:srgbClr val="2B2C42"/>
              </a:buClr>
              <a:buSzPts val="3200"/>
              <a:buChar char="•"/>
              <a:defRPr>
                <a:solidFill>
                  <a:srgbClr val="2B2C42"/>
                </a:solidFill>
              </a:defRPr>
            </a:lvl2pPr>
            <a:lvl3pPr indent="-400050" lvl="2" marL="1371600" algn="l">
              <a:lnSpc>
                <a:spcPct val="90000"/>
              </a:lnSpc>
              <a:spcBef>
                <a:spcPts val="700"/>
              </a:spcBef>
              <a:spcAft>
                <a:spcPts val="0"/>
              </a:spcAft>
              <a:buClr>
                <a:srgbClr val="2B2C42"/>
              </a:buClr>
              <a:buSzPts val="2700"/>
              <a:buChar char="•"/>
              <a:defRPr>
                <a:solidFill>
                  <a:srgbClr val="2B2C42"/>
                </a:solidFill>
              </a:defRPr>
            </a:lvl3pPr>
            <a:lvl4pPr indent="-381000" lvl="3" marL="1828800" algn="l">
              <a:lnSpc>
                <a:spcPct val="90000"/>
              </a:lnSpc>
              <a:spcBef>
                <a:spcPts val="700"/>
              </a:spcBef>
              <a:spcAft>
                <a:spcPts val="0"/>
              </a:spcAft>
              <a:buClr>
                <a:srgbClr val="2B2C42"/>
              </a:buClr>
              <a:buSzPts val="2400"/>
              <a:buChar char="•"/>
              <a:defRPr>
                <a:solidFill>
                  <a:srgbClr val="2B2C42"/>
                </a:solidFill>
              </a:defRPr>
            </a:lvl4pPr>
            <a:lvl5pPr indent="-381000" lvl="4" marL="2286000" algn="l">
              <a:lnSpc>
                <a:spcPct val="90000"/>
              </a:lnSpc>
              <a:spcBef>
                <a:spcPts val="700"/>
              </a:spcBef>
              <a:spcAft>
                <a:spcPts val="0"/>
              </a:spcAft>
              <a:buClr>
                <a:srgbClr val="2B2C42"/>
              </a:buClr>
              <a:buSzPts val="2400"/>
              <a:buChar char="•"/>
              <a:defRPr>
                <a:solidFill>
                  <a:srgbClr val="2B2C42"/>
                </a:solidFill>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21" name="Google Shape;21;p3"/>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2" name="Google Shape;22;p3"/>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b="0" i="0" sz="2400" u="none" cap="none" strike="noStrike">
                <a:solidFill>
                  <a:schemeClr val="dk1"/>
                </a:solidFill>
                <a:latin typeface="Calibri"/>
                <a:ea typeface="Calibri"/>
                <a:cs typeface="Calibri"/>
                <a:sym typeface="Calibri"/>
              </a:defRPr>
            </a:lvl1pPr>
            <a:lvl2pPr indent="0" lvl="1" marL="0" marR="0" rtl="0" algn="l">
              <a:spcBef>
                <a:spcPts val="0"/>
              </a:spcBef>
              <a:buNone/>
              <a:defRPr b="0" i="0" sz="2400" u="none" cap="none" strike="noStrike">
                <a:solidFill>
                  <a:schemeClr val="dk1"/>
                </a:solidFill>
                <a:latin typeface="Calibri"/>
                <a:ea typeface="Calibri"/>
                <a:cs typeface="Calibri"/>
                <a:sym typeface="Calibri"/>
              </a:defRPr>
            </a:lvl2pPr>
            <a:lvl3pPr indent="0" lvl="2" marL="0" marR="0" rtl="0" algn="l">
              <a:spcBef>
                <a:spcPts val="0"/>
              </a:spcBef>
              <a:buNone/>
              <a:defRPr b="0" i="0" sz="2400" u="none" cap="none" strike="noStrike">
                <a:solidFill>
                  <a:schemeClr val="dk1"/>
                </a:solidFill>
                <a:latin typeface="Calibri"/>
                <a:ea typeface="Calibri"/>
                <a:cs typeface="Calibri"/>
                <a:sym typeface="Calibri"/>
              </a:defRPr>
            </a:lvl3pPr>
            <a:lvl4pPr indent="0" lvl="3" marL="0" marR="0" rtl="0" algn="l">
              <a:spcBef>
                <a:spcPts val="0"/>
              </a:spcBef>
              <a:buNone/>
              <a:defRPr b="0" i="0" sz="2400" u="none" cap="none" strike="noStrike">
                <a:solidFill>
                  <a:schemeClr val="dk1"/>
                </a:solidFill>
                <a:latin typeface="Calibri"/>
                <a:ea typeface="Calibri"/>
                <a:cs typeface="Calibri"/>
                <a:sym typeface="Calibri"/>
              </a:defRPr>
            </a:lvl4pPr>
            <a:lvl5pPr indent="0" lvl="4" marL="0" marR="0" rtl="0" algn="l">
              <a:spcBef>
                <a:spcPts val="0"/>
              </a:spcBef>
              <a:buNone/>
              <a:defRPr b="0" i="0" sz="2400" u="none" cap="none" strike="noStrike">
                <a:solidFill>
                  <a:schemeClr val="dk1"/>
                </a:solidFill>
                <a:latin typeface="Calibri"/>
                <a:ea typeface="Calibri"/>
                <a:cs typeface="Calibri"/>
                <a:sym typeface="Calibri"/>
              </a:defRPr>
            </a:lvl5pPr>
            <a:lvl6pPr indent="0" lvl="5" marL="0" marR="0" rtl="0" algn="l">
              <a:spcBef>
                <a:spcPts val="0"/>
              </a:spcBef>
              <a:buNone/>
              <a:defRPr b="0" i="0" sz="2400" u="none" cap="none" strike="noStrike">
                <a:solidFill>
                  <a:schemeClr val="dk1"/>
                </a:solidFill>
                <a:latin typeface="Calibri"/>
                <a:ea typeface="Calibri"/>
                <a:cs typeface="Calibri"/>
                <a:sym typeface="Calibri"/>
              </a:defRPr>
            </a:lvl6pPr>
            <a:lvl7pPr indent="0" lvl="6" marL="0" marR="0" rtl="0" algn="l">
              <a:spcBef>
                <a:spcPts val="0"/>
              </a:spcBef>
              <a:buNone/>
              <a:defRPr b="0" i="0" sz="2400" u="none" cap="none" strike="noStrike">
                <a:solidFill>
                  <a:schemeClr val="dk1"/>
                </a:solidFill>
                <a:latin typeface="Calibri"/>
                <a:ea typeface="Calibri"/>
                <a:cs typeface="Calibri"/>
                <a:sym typeface="Calibri"/>
              </a:defRPr>
            </a:lvl7pPr>
            <a:lvl8pPr indent="0" lvl="7" marL="0" marR="0" rtl="0" algn="l">
              <a:spcBef>
                <a:spcPts val="0"/>
              </a:spcBef>
              <a:buNone/>
              <a:defRPr b="0" i="0" sz="2400" u="none" cap="none" strike="noStrike">
                <a:solidFill>
                  <a:schemeClr val="dk1"/>
                </a:solidFill>
                <a:latin typeface="Calibri"/>
                <a:ea typeface="Calibri"/>
                <a:cs typeface="Calibri"/>
                <a:sym typeface="Calibri"/>
              </a:defRPr>
            </a:lvl8pPr>
            <a:lvl9pPr indent="0" lvl="8" marL="0" marR="0" rtl="0" algn="l">
              <a:spcBef>
                <a:spcPts val="0"/>
              </a:spcBef>
              <a:buNone/>
              <a:defRPr b="0" i="0" sz="2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1108700" y="2279651"/>
            <a:ext cx="14015400" cy="38037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8000"/>
              <a:buFont typeface="Libre Franklin"/>
              <a:buNone/>
              <a:defRPr sz="8000">
                <a:solidFill>
                  <a:srgbClr val="2B2C42"/>
                </a:solidFill>
                <a:latin typeface="Libre Franklin"/>
                <a:ea typeface="Libre Franklin"/>
                <a:cs typeface="Libre Franklin"/>
                <a:sym typeface="Libre Franklin"/>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26" name="Google Shape;26;p4"/>
          <p:cNvSpPr txBox="1"/>
          <p:nvPr>
            <p:ph idx="1" type="body"/>
          </p:nvPr>
        </p:nvSpPr>
        <p:spPr>
          <a:xfrm>
            <a:off x="1108700" y="6119284"/>
            <a:ext cx="14015400" cy="2000100"/>
          </a:xfrm>
          <a:prstGeom prst="rect">
            <a:avLst/>
          </a:prstGeom>
          <a:noFill/>
          <a:ln>
            <a:noFill/>
          </a:ln>
        </p:spPr>
        <p:txBody>
          <a:bodyPr anchorCtr="0" anchor="t"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3200"/>
              <a:buNone/>
              <a:defRPr sz="3200">
                <a:solidFill>
                  <a:srgbClr val="2B2C42"/>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27" name="Google Shape;27;p4"/>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32" name="Google Shape;32;p5"/>
          <p:cNvSpPr txBox="1"/>
          <p:nvPr>
            <p:ph idx="1" type="body"/>
          </p:nvPr>
        </p:nvSpPr>
        <p:spPr>
          <a:xfrm>
            <a:off x="1117163" y="2434167"/>
            <a:ext cx="6906000" cy="58017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33" name="Google Shape;33;p5"/>
          <p:cNvSpPr txBox="1"/>
          <p:nvPr>
            <p:ph idx="2" type="body"/>
          </p:nvPr>
        </p:nvSpPr>
        <p:spPr>
          <a:xfrm>
            <a:off x="8226385" y="2434167"/>
            <a:ext cx="6906000" cy="58017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34" name="Google Shape;34;p5"/>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1119280"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39" name="Google Shape;39;p6"/>
          <p:cNvSpPr txBox="1"/>
          <p:nvPr>
            <p:ph idx="1" type="body"/>
          </p:nvPr>
        </p:nvSpPr>
        <p:spPr>
          <a:xfrm>
            <a:off x="1119280" y="2241551"/>
            <a:ext cx="6874500" cy="1098600"/>
          </a:xfrm>
          <a:prstGeom prst="rect">
            <a:avLst/>
          </a:prstGeom>
          <a:noFill/>
          <a:ln>
            <a:noFill/>
          </a:ln>
        </p:spPr>
        <p:txBody>
          <a:bodyPr anchorCtr="0" anchor="b"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3200"/>
              <a:buNone/>
              <a:defRPr b="1" sz="3200"/>
            </a:lvl1pPr>
            <a:lvl2pPr indent="-228600" lvl="1" marL="914400" algn="l">
              <a:lnSpc>
                <a:spcPct val="90000"/>
              </a:lnSpc>
              <a:spcBef>
                <a:spcPts val="700"/>
              </a:spcBef>
              <a:spcAft>
                <a:spcPts val="0"/>
              </a:spcAft>
              <a:buClr>
                <a:srgbClr val="2B2C42"/>
              </a:buClr>
              <a:buSzPts val="2700"/>
              <a:buNone/>
              <a:defRPr b="1" sz="2700"/>
            </a:lvl2pPr>
            <a:lvl3pPr indent="-228600" lvl="2" marL="1371600" algn="l">
              <a:lnSpc>
                <a:spcPct val="90000"/>
              </a:lnSpc>
              <a:spcBef>
                <a:spcPts val="700"/>
              </a:spcBef>
              <a:spcAft>
                <a:spcPts val="0"/>
              </a:spcAft>
              <a:buClr>
                <a:srgbClr val="2B2C42"/>
              </a:buClr>
              <a:buSzPts val="2400"/>
              <a:buNone/>
              <a:defRPr b="1" sz="2400"/>
            </a:lvl3pPr>
            <a:lvl4pPr indent="-228600" lvl="3" marL="1828800" algn="l">
              <a:lnSpc>
                <a:spcPct val="90000"/>
              </a:lnSpc>
              <a:spcBef>
                <a:spcPts val="700"/>
              </a:spcBef>
              <a:spcAft>
                <a:spcPts val="0"/>
              </a:spcAft>
              <a:buClr>
                <a:srgbClr val="2B2C42"/>
              </a:buClr>
              <a:buSzPts val="2100"/>
              <a:buNone/>
              <a:defRPr b="1" sz="2100"/>
            </a:lvl4pPr>
            <a:lvl5pPr indent="-228600" lvl="4" marL="2286000" algn="l">
              <a:lnSpc>
                <a:spcPct val="90000"/>
              </a:lnSpc>
              <a:spcBef>
                <a:spcPts val="700"/>
              </a:spcBef>
              <a:spcAft>
                <a:spcPts val="0"/>
              </a:spcAft>
              <a:buClr>
                <a:srgbClr val="2B2C42"/>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0" name="Google Shape;40;p6"/>
          <p:cNvSpPr txBox="1"/>
          <p:nvPr>
            <p:ph idx="2" type="body"/>
          </p:nvPr>
        </p:nvSpPr>
        <p:spPr>
          <a:xfrm>
            <a:off x="1119280" y="3340100"/>
            <a:ext cx="6874500" cy="49128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41" name="Google Shape;41;p6"/>
          <p:cNvSpPr txBox="1"/>
          <p:nvPr>
            <p:ph idx="3" type="body"/>
          </p:nvPr>
        </p:nvSpPr>
        <p:spPr>
          <a:xfrm>
            <a:off x="8226385" y="2241551"/>
            <a:ext cx="6908100" cy="1098600"/>
          </a:xfrm>
          <a:prstGeom prst="rect">
            <a:avLst/>
          </a:prstGeom>
          <a:noFill/>
          <a:ln>
            <a:noFill/>
          </a:ln>
        </p:spPr>
        <p:txBody>
          <a:bodyPr anchorCtr="0" anchor="b"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3200"/>
              <a:buNone/>
              <a:defRPr b="1" sz="3200"/>
            </a:lvl1pPr>
            <a:lvl2pPr indent="-228600" lvl="1" marL="914400" algn="l">
              <a:lnSpc>
                <a:spcPct val="90000"/>
              </a:lnSpc>
              <a:spcBef>
                <a:spcPts val="700"/>
              </a:spcBef>
              <a:spcAft>
                <a:spcPts val="0"/>
              </a:spcAft>
              <a:buClr>
                <a:srgbClr val="2B2C42"/>
              </a:buClr>
              <a:buSzPts val="2700"/>
              <a:buNone/>
              <a:defRPr b="1" sz="2700"/>
            </a:lvl2pPr>
            <a:lvl3pPr indent="-228600" lvl="2" marL="1371600" algn="l">
              <a:lnSpc>
                <a:spcPct val="90000"/>
              </a:lnSpc>
              <a:spcBef>
                <a:spcPts val="700"/>
              </a:spcBef>
              <a:spcAft>
                <a:spcPts val="0"/>
              </a:spcAft>
              <a:buClr>
                <a:srgbClr val="2B2C42"/>
              </a:buClr>
              <a:buSzPts val="2400"/>
              <a:buNone/>
              <a:defRPr b="1" sz="2400"/>
            </a:lvl3pPr>
            <a:lvl4pPr indent="-228600" lvl="3" marL="1828800" algn="l">
              <a:lnSpc>
                <a:spcPct val="90000"/>
              </a:lnSpc>
              <a:spcBef>
                <a:spcPts val="700"/>
              </a:spcBef>
              <a:spcAft>
                <a:spcPts val="0"/>
              </a:spcAft>
              <a:buClr>
                <a:srgbClr val="2B2C42"/>
              </a:buClr>
              <a:buSzPts val="2100"/>
              <a:buNone/>
              <a:defRPr b="1" sz="2100"/>
            </a:lvl4pPr>
            <a:lvl5pPr indent="-228600" lvl="4" marL="2286000" algn="l">
              <a:lnSpc>
                <a:spcPct val="90000"/>
              </a:lnSpc>
              <a:spcBef>
                <a:spcPts val="700"/>
              </a:spcBef>
              <a:spcAft>
                <a:spcPts val="0"/>
              </a:spcAft>
              <a:buClr>
                <a:srgbClr val="2B2C42"/>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2" name="Google Shape;42;p6"/>
          <p:cNvSpPr txBox="1"/>
          <p:nvPr>
            <p:ph idx="4" type="body"/>
          </p:nvPr>
        </p:nvSpPr>
        <p:spPr>
          <a:xfrm>
            <a:off x="8226385" y="3340100"/>
            <a:ext cx="6908100" cy="4912800"/>
          </a:xfrm>
          <a:prstGeom prst="rect">
            <a:avLst/>
          </a:prstGeom>
          <a:noFill/>
          <a:ln>
            <a:noFill/>
          </a:ln>
        </p:spPr>
        <p:txBody>
          <a:bodyPr anchorCtr="0" anchor="t" bIns="60925" lIns="121875" spcFirstLastPara="1" rIns="121875" wrap="square" tIns="60925">
            <a:normAutofit/>
          </a:bodyPr>
          <a:lstStyle>
            <a:lvl1pPr indent="-381000" lvl="0" marL="457200" algn="l">
              <a:lnSpc>
                <a:spcPct val="90000"/>
              </a:lnSpc>
              <a:spcBef>
                <a:spcPts val="1300"/>
              </a:spcBef>
              <a:spcAft>
                <a:spcPts val="0"/>
              </a:spcAft>
              <a:buClr>
                <a:srgbClr val="2B2C42"/>
              </a:buClr>
              <a:buSzPts val="2400"/>
              <a:buChar char="•"/>
              <a:defRPr/>
            </a:lvl1pPr>
            <a:lvl2pPr indent="-381000" lvl="1" marL="914400" algn="l">
              <a:lnSpc>
                <a:spcPct val="90000"/>
              </a:lnSpc>
              <a:spcBef>
                <a:spcPts val="700"/>
              </a:spcBef>
              <a:spcAft>
                <a:spcPts val="0"/>
              </a:spcAft>
              <a:buClr>
                <a:srgbClr val="2B2C42"/>
              </a:buClr>
              <a:buSzPts val="2400"/>
              <a:buChar char="•"/>
              <a:defRPr/>
            </a:lvl2pPr>
            <a:lvl3pPr indent="-381000" lvl="2" marL="1371600" algn="l">
              <a:lnSpc>
                <a:spcPct val="90000"/>
              </a:lnSpc>
              <a:spcBef>
                <a:spcPts val="700"/>
              </a:spcBef>
              <a:spcAft>
                <a:spcPts val="0"/>
              </a:spcAft>
              <a:buClr>
                <a:srgbClr val="2B2C42"/>
              </a:buClr>
              <a:buSzPts val="2400"/>
              <a:buChar char="•"/>
              <a:defRPr/>
            </a:lvl3pPr>
            <a:lvl4pPr indent="-381000" lvl="3" marL="1828800" algn="l">
              <a:lnSpc>
                <a:spcPct val="90000"/>
              </a:lnSpc>
              <a:spcBef>
                <a:spcPts val="700"/>
              </a:spcBef>
              <a:spcAft>
                <a:spcPts val="0"/>
              </a:spcAft>
              <a:buClr>
                <a:srgbClr val="2B2C42"/>
              </a:buClr>
              <a:buSzPts val="2400"/>
              <a:buChar char="•"/>
              <a:defRPr/>
            </a:lvl4pPr>
            <a:lvl5pPr indent="-381000" lvl="4" marL="2286000" algn="l">
              <a:lnSpc>
                <a:spcPct val="90000"/>
              </a:lnSpc>
              <a:spcBef>
                <a:spcPts val="700"/>
              </a:spcBef>
              <a:spcAft>
                <a:spcPts val="0"/>
              </a:spcAft>
              <a:buClr>
                <a:srgbClr val="2B2C42"/>
              </a:buClr>
              <a:buSzPts val="2400"/>
              <a:buChar char="•"/>
              <a:defRPr/>
            </a:lvl5pPr>
            <a:lvl6pPr indent="-381000" lvl="5" marL="2743200" algn="l">
              <a:lnSpc>
                <a:spcPct val="90000"/>
              </a:lnSpc>
              <a:spcBef>
                <a:spcPts val="700"/>
              </a:spcBef>
              <a:spcAft>
                <a:spcPts val="0"/>
              </a:spcAft>
              <a:buClr>
                <a:schemeClr val="dk1"/>
              </a:buClr>
              <a:buSzPts val="2400"/>
              <a:buChar char="•"/>
              <a:defRPr/>
            </a:lvl6pPr>
            <a:lvl7pPr indent="-381000" lvl="6" marL="3200400" algn="l">
              <a:lnSpc>
                <a:spcPct val="90000"/>
              </a:lnSpc>
              <a:spcBef>
                <a:spcPts val="700"/>
              </a:spcBef>
              <a:spcAft>
                <a:spcPts val="0"/>
              </a:spcAft>
              <a:buClr>
                <a:schemeClr val="dk1"/>
              </a:buClr>
              <a:buSzPts val="2400"/>
              <a:buChar char="•"/>
              <a:defRPr/>
            </a:lvl7pPr>
            <a:lvl8pPr indent="-381000" lvl="7" marL="3657600" algn="l">
              <a:lnSpc>
                <a:spcPct val="90000"/>
              </a:lnSpc>
              <a:spcBef>
                <a:spcPts val="700"/>
              </a:spcBef>
              <a:spcAft>
                <a:spcPts val="0"/>
              </a:spcAft>
              <a:buClr>
                <a:schemeClr val="dk1"/>
              </a:buClr>
              <a:buSzPts val="2400"/>
              <a:buChar char="•"/>
              <a:defRPr/>
            </a:lvl8pPr>
            <a:lvl9pPr indent="-381000" lvl="8" marL="4114800" algn="l">
              <a:lnSpc>
                <a:spcPct val="90000"/>
              </a:lnSpc>
              <a:spcBef>
                <a:spcPts val="700"/>
              </a:spcBef>
              <a:spcAft>
                <a:spcPts val="0"/>
              </a:spcAft>
              <a:buClr>
                <a:schemeClr val="dk1"/>
              </a:buClr>
              <a:buSzPts val="2400"/>
              <a:buChar char="•"/>
              <a:defRPr/>
            </a:lvl9pPr>
          </a:lstStyle>
          <a:p/>
        </p:txBody>
      </p:sp>
      <p:sp>
        <p:nvSpPr>
          <p:cNvPr id="43" name="Google Shape;43;p6"/>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4" name="Google Shape;44;p6"/>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algn="l">
              <a:lnSpc>
                <a:spcPct val="90000"/>
              </a:lnSpc>
              <a:spcBef>
                <a:spcPts val="0"/>
              </a:spcBef>
              <a:spcAft>
                <a:spcPts val="0"/>
              </a:spcAft>
              <a:buClr>
                <a:srgbClr val="2B2C42"/>
              </a:buClr>
              <a:buSzPts val="24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48" name="Google Shape;48;p7"/>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49" name="Google Shape;49;p7"/>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50" name="Google Shape;50;p7"/>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53" name="Google Shape;53;p8"/>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54" name="Google Shape;54;p8"/>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1119280" y="609600"/>
            <a:ext cx="5241000" cy="21336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4300"/>
              <a:buFont typeface="Georgia"/>
              <a:buNone/>
              <a:defRPr sz="4300"/>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57" name="Google Shape;57;p9"/>
          <p:cNvSpPr txBox="1"/>
          <p:nvPr>
            <p:ph idx="1" type="body"/>
          </p:nvPr>
        </p:nvSpPr>
        <p:spPr>
          <a:xfrm>
            <a:off x="6908218" y="1316567"/>
            <a:ext cx="8226300" cy="6498300"/>
          </a:xfrm>
          <a:prstGeom prst="rect">
            <a:avLst/>
          </a:prstGeom>
          <a:noFill/>
          <a:ln>
            <a:noFill/>
          </a:ln>
        </p:spPr>
        <p:txBody>
          <a:bodyPr anchorCtr="0" anchor="t" bIns="60925" lIns="121875" spcFirstLastPara="1" rIns="121875" wrap="square" tIns="60925">
            <a:normAutofit/>
          </a:bodyPr>
          <a:lstStyle>
            <a:lvl1pPr indent="-501650" lvl="0" marL="457200" algn="l">
              <a:lnSpc>
                <a:spcPct val="90000"/>
              </a:lnSpc>
              <a:spcBef>
                <a:spcPts val="1300"/>
              </a:spcBef>
              <a:spcAft>
                <a:spcPts val="0"/>
              </a:spcAft>
              <a:buClr>
                <a:srgbClr val="2B2C42"/>
              </a:buClr>
              <a:buSzPts val="4300"/>
              <a:buChar char="•"/>
              <a:defRPr sz="4300"/>
            </a:lvl1pPr>
            <a:lvl2pPr indent="-463550" lvl="1" marL="914400" algn="l">
              <a:lnSpc>
                <a:spcPct val="90000"/>
              </a:lnSpc>
              <a:spcBef>
                <a:spcPts val="700"/>
              </a:spcBef>
              <a:spcAft>
                <a:spcPts val="0"/>
              </a:spcAft>
              <a:buClr>
                <a:srgbClr val="2B2C42"/>
              </a:buClr>
              <a:buSzPts val="3700"/>
              <a:buChar char="•"/>
              <a:defRPr sz="3700"/>
            </a:lvl2pPr>
            <a:lvl3pPr indent="-431800" lvl="2" marL="1371600" algn="l">
              <a:lnSpc>
                <a:spcPct val="90000"/>
              </a:lnSpc>
              <a:spcBef>
                <a:spcPts val="700"/>
              </a:spcBef>
              <a:spcAft>
                <a:spcPts val="0"/>
              </a:spcAft>
              <a:buClr>
                <a:srgbClr val="2B2C42"/>
              </a:buClr>
              <a:buSzPts val="3200"/>
              <a:buChar char="•"/>
              <a:defRPr sz="3200"/>
            </a:lvl3pPr>
            <a:lvl4pPr indent="-400050" lvl="3" marL="1828800" algn="l">
              <a:lnSpc>
                <a:spcPct val="90000"/>
              </a:lnSpc>
              <a:spcBef>
                <a:spcPts val="700"/>
              </a:spcBef>
              <a:spcAft>
                <a:spcPts val="0"/>
              </a:spcAft>
              <a:buClr>
                <a:srgbClr val="2B2C42"/>
              </a:buClr>
              <a:buSzPts val="2700"/>
              <a:buChar char="•"/>
              <a:defRPr sz="2700"/>
            </a:lvl4pPr>
            <a:lvl5pPr indent="-400050" lvl="4" marL="2286000" algn="l">
              <a:lnSpc>
                <a:spcPct val="90000"/>
              </a:lnSpc>
              <a:spcBef>
                <a:spcPts val="700"/>
              </a:spcBef>
              <a:spcAft>
                <a:spcPts val="0"/>
              </a:spcAft>
              <a:buClr>
                <a:srgbClr val="2B2C42"/>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9"/>
          <p:cNvSpPr txBox="1"/>
          <p:nvPr>
            <p:ph idx="2" type="body"/>
          </p:nvPr>
        </p:nvSpPr>
        <p:spPr>
          <a:xfrm>
            <a:off x="1119280" y="2743200"/>
            <a:ext cx="5241000" cy="5082000"/>
          </a:xfrm>
          <a:prstGeom prst="rect">
            <a:avLst/>
          </a:prstGeom>
          <a:noFill/>
          <a:ln>
            <a:noFill/>
          </a:ln>
        </p:spPr>
        <p:txBody>
          <a:bodyPr anchorCtr="0" anchor="t"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2100"/>
              <a:buNone/>
              <a:defRPr sz="2100"/>
            </a:lvl1pPr>
            <a:lvl2pPr indent="-228600" lvl="1" marL="914400" algn="l">
              <a:lnSpc>
                <a:spcPct val="90000"/>
              </a:lnSpc>
              <a:spcBef>
                <a:spcPts val="700"/>
              </a:spcBef>
              <a:spcAft>
                <a:spcPts val="0"/>
              </a:spcAft>
              <a:buClr>
                <a:srgbClr val="2B2C42"/>
              </a:buClr>
              <a:buSzPts val="1900"/>
              <a:buNone/>
              <a:defRPr sz="1900"/>
            </a:lvl2pPr>
            <a:lvl3pPr indent="-228600" lvl="2" marL="1371600" algn="l">
              <a:lnSpc>
                <a:spcPct val="90000"/>
              </a:lnSpc>
              <a:spcBef>
                <a:spcPts val="700"/>
              </a:spcBef>
              <a:spcAft>
                <a:spcPts val="0"/>
              </a:spcAft>
              <a:buClr>
                <a:srgbClr val="2B2C42"/>
              </a:buClr>
              <a:buSzPts val="1600"/>
              <a:buNone/>
              <a:defRPr sz="1600"/>
            </a:lvl3pPr>
            <a:lvl4pPr indent="-228600" lvl="3" marL="1828800" algn="l">
              <a:lnSpc>
                <a:spcPct val="90000"/>
              </a:lnSpc>
              <a:spcBef>
                <a:spcPts val="700"/>
              </a:spcBef>
              <a:spcAft>
                <a:spcPts val="0"/>
              </a:spcAft>
              <a:buClr>
                <a:srgbClr val="2B2C42"/>
              </a:buClr>
              <a:buSzPts val="1300"/>
              <a:buNone/>
              <a:defRPr sz="1300"/>
            </a:lvl4pPr>
            <a:lvl5pPr indent="-228600" lvl="4" marL="2286000" algn="l">
              <a:lnSpc>
                <a:spcPct val="90000"/>
              </a:lnSpc>
              <a:spcBef>
                <a:spcPts val="700"/>
              </a:spcBef>
              <a:spcAft>
                <a:spcPts val="0"/>
              </a:spcAft>
              <a:buClr>
                <a:srgbClr val="2B2C42"/>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9"/>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0" name="Google Shape;60;p9"/>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1119280" y="609600"/>
            <a:ext cx="5241000" cy="2133600"/>
          </a:xfrm>
          <a:prstGeom prst="rect">
            <a:avLst/>
          </a:prstGeom>
          <a:noFill/>
          <a:ln>
            <a:noFill/>
          </a:ln>
        </p:spPr>
        <p:txBody>
          <a:bodyPr anchorCtr="0" anchor="b" bIns="60925" lIns="121875" spcFirstLastPara="1" rIns="121875" wrap="square" tIns="60925">
            <a:normAutofit/>
          </a:bodyPr>
          <a:lstStyle>
            <a:lvl1pPr lvl="0" algn="l">
              <a:lnSpc>
                <a:spcPct val="90000"/>
              </a:lnSpc>
              <a:spcBef>
                <a:spcPts val="0"/>
              </a:spcBef>
              <a:spcAft>
                <a:spcPts val="0"/>
              </a:spcAft>
              <a:buClr>
                <a:srgbClr val="2B2C42"/>
              </a:buClr>
              <a:buSzPts val="4300"/>
              <a:buFont typeface="Georgia"/>
              <a:buNone/>
              <a:defRPr sz="4300"/>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
        <p:nvSpPr>
          <p:cNvPr id="64" name="Google Shape;64;p10"/>
          <p:cNvSpPr/>
          <p:nvPr>
            <p:ph idx="2" type="pic"/>
          </p:nvPr>
        </p:nvSpPr>
        <p:spPr>
          <a:xfrm>
            <a:off x="6908218" y="1316567"/>
            <a:ext cx="8226300" cy="6498300"/>
          </a:xfrm>
          <a:prstGeom prst="rect">
            <a:avLst/>
          </a:prstGeom>
          <a:noFill/>
          <a:ln>
            <a:noFill/>
          </a:ln>
        </p:spPr>
      </p:sp>
      <p:sp>
        <p:nvSpPr>
          <p:cNvPr id="65" name="Google Shape;65;p10"/>
          <p:cNvSpPr txBox="1"/>
          <p:nvPr>
            <p:ph idx="1" type="body"/>
          </p:nvPr>
        </p:nvSpPr>
        <p:spPr>
          <a:xfrm>
            <a:off x="1119280" y="2743200"/>
            <a:ext cx="5241000" cy="5082000"/>
          </a:xfrm>
          <a:prstGeom prst="rect">
            <a:avLst/>
          </a:prstGeom>
          <a:noFill/>
          <a:ln>
            <a:noFill/>
          </a:ln>
        </p:spPr>
        <p:txBody>
          <a:bodyPr anchorCtr="0" anchor="t" bIns="60925" lIns="121875" spcFirstLastPara="1" rIns="121875" wrap="square" tIns="60925">
            <a:normAutofit/>
          </a:bodyPr>
          <a:lstStyle>
            <a:lvl1pPr indent="-228600" lvl="0" marL="457200" algn="l">
              <a:lnSpc>
                <a:spcPct val="90000"/>
              </a:lnSpc>
              <a:spcBef>
                <a:spcPts val="1300"/>
              </a:spcBef>
              <a:spcAft>
                <a:spcPts val="0"/>
              </a:spcAft>
              <a:buClr>
                <a:srgbClr val="2B2C42"/>
              </a:buClr>
              <a:buSzPts val="2100"/>
              <a:buNone/>
              <a:defRPr sz="2100"/>
            </a:lvl1pPr>
            <a:lvl2pPr indent="-228600" lvl="1" marL="914400" algn="l">
              <a:lnSpc>
                <a:spcPct val="90000"/>
              </a:lnSpc>
              <a:spcBef>
                <a:spcPts val="700"/>
              </a:spcBef>
              <a:spcAft>
                <a:spcPts val="0"/>
              </a:spcAft>
              <a:buClr>
                <a:srgbClr val="2B2C42"/>
              </a:buClr>
              <a:buSzPts val="1900"/>
              <a:buNone/>
              <a:defRPr sz="1900"/>
            </a:lvl2pPr>
            <a:lvl3pPr indent="-228600" lvl="2" marL="1371600" algn="l">
              <a:lnSpc>
                <a:spcPct val="90000"/>
              </a:lnSpc>
              <a:spcBef>
                <a:spcPts val="700"/>
              </a:spcBef>
              <a:spcAft>
                <a:spcPts val="0"/>
              </a:spcAft>
              <a:buClr>
                <a:srgbClr val="2B2C42"/>
              </a:buClr>
              <a:buSzPts val="1600"/>
              <a:buNone/>
              <a:defRPr sz="1600"/>
            </a:lvl3pPr>
            <a:lvl4pPr indent="-228600" lvl="3" marL="1828800" algn="l">
              <a:lnSpc>
                <a:spcPct val="90000"/>
              </a:lnSpc>
              <a:spcBef>
                <a:spcPts val="700"/>
              </a:spcBef>
              <a:spcAft>
                <a:spcPts val="0"/>
              </a:spcAft>
              <a:buClr>
                <a:srgbClr val="2B2C42"/>
              </a:buClr>
              <a:buSzPts val="1300"/>
              <a:buNone/>
              <a:defRPr sz="1300"/>
            </a:lvl4pPr>
            <a:lvl5pPr indent="-228600" lvl="4" marL="2286000" algn="l">
              <a:lnSpc>
                <a:spcPct val="90000"/>
              </a:lnSpc>
              <a:spcBef>
                <a:spcPts val="700"/>
              </a:spcBef>
              <a:spcAft>
                <a:spcPts val="0"/>
              </a:spcAft>
              <a:buClr>
                <a:srgbClr val="2B2C42"/>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10"/>
          <p:cNvSpPr txBox="1"/>
          <p:nvPr>
            <p:ph idx="10" type="dt"/>
          </p:nvPr>
        </p:nvSpPr>
        <p:spPr>
          <a:xfrm>
            <a:off x="1117163" y="8475133"/>
            <a:ext cx="36561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7" name="Google Shape;67;p10"/>
          <p:cNvSpPr txBox="1"/>
          <p:nvPr>
            <p:ph idx="11" type="ftr"/>
          </p:nvPr>
        </p:nvSpPr>
        <p:spPr>
          <a:xfrm>
            <a:off x="5382697" y="8475133"/>
            <a:ext cx="5484300" cy="486900"/>
          </a:xfrm>
          <a:prstGeom prst="rect">
            <a:avLst/>
          </a:prstGeom>
          <a:noFill/>
          <a:ln>
            <a:noFill/>
          </a:ln>
        </p:spPr>
        <p:txBody>
          <a:bodyPr anchorCtr="0" anchor="t" bIns="60925" lIns="121875" spcFirstLastPara="1" rIns="121875" wrap="square" tIns="60925">
            <a:noAutofit/>
          </a:bodyPr>
          <a:lstStyle>
            <a:lvl1pPr lvl="0" marR="0" rtl="0" algn="l">
              <a:spcBef>
                <a:spcPts val="0"/>
              </a:spcBef>
              <a:spcAft>
                <a:spcPts val="0"/>
              </a:spcAft>
              <a:buSzPts val="1900"/>
              <a:buNone/>
              <a:defRPr sz="2400">
                <a:solidFill>
                  <a:schemeClr val="dk1"/>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68" name="Google Shape;68;p10"/>
          <p:cNvSpPr txBox="1"/>
          <p:nvPr>
            <p:ph idx="12" type="sldNum"/>
          </p:nvPr>
        </p:nvSpPr>
        <p:spPr>
          <a:xfrm>
            <a:off x="11476315" y="8475133"/>
            <a:ext cx="3656100" cy="486900"/>
          </a:xfrm>
          <a:prstGeom prst="rect">
            <a:avLst/>
          </a:prstGeom>
          <a:noFill/>
          <a:ln>
            <a:noFill/>
          </a:ln>
        </p:spPr>
        <p:txBody>
          <a:bodyPr anchorCtr="0" anchor="t" bIns="60925" lIns="121875" spcFirstLastPara="1" rIns="121875" wrap="square" tIns="60925">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17163" y="486833"/>
            <a:ext cx="14015400" cy="1767300"/>
          </a:xfrm>
          <a:prstGeom prst="rect">
            <a:avLst/>
          </a:prstGeom>
          <a:noFill/>
          <a:ln>
            <a:noFill/>
          </a:ln>
        </p:spPr>
        <p:txBody>
          <a:bodyPr anchorCtr="0" anchor="ctr" bIns="60925" lIns="121875" spcFirstLastPara="1" rIns="121875" wrap="square" tIns="60925">
            <a:normAutofit/>
          </a:bodyPr>
          <a:lstStyle>
            <a:lvl1pPr lvl="0" marR="0" rtl="0" algn="l">
              <a:lnSpc>
                <a:spcPct val="90000"/>
              </a:lnSpc>
              <a:spcBef>
                <a:spcPts val="0"/>
              </a:spcBef>
              <a:spcAft>
                <a:spcPts val="0"/>
              </a:spcAft>
              <a:buClr>
                <a:srgbClr val="2B2C42"/>
              </a:buClr>
              <a:buSzPts val="5900"/>
              <a:buFont typeface="Libre Franklin"/>
              <a:buNone/>
              <a:defRPr b="1" i="0" sz="5900" u="none" cap="none" strike="noStrike">
                <a:solidFill>
                  <a:srgbClr val="2B2C42"/>
                </a:solidFill>
                <a:latin typeface="Libre Franklin"/>
                <a:ea typeface="Libre Franklin"/>
                <a:cs typeface="Libre Franklin"/>
                <a:sym typeface="Libre Franklin"/>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p:txBody>
      </p:sp>
      <p:sp>
        <p:nvSpPr>
          <p:cNvPr id="11" name="Google Shape;11;p1"/>
          <p:cNvSpPr txBox="1"/>
          <p:nvPr>
            <p:ph idx="1" type="body"/>
          </p:nvPr>
        </p:nvSpPr>
        <p:spPr>
          <a:xfrm>
            <a:off x="1117163" y="2434167"/>
            <a:ext cx="14015400" cy="5801700"/>
          </a:xfrm>
          <a:prstGeom prst="rect">
            <a:avLst/>
          </a:prstGeom>
          <a:noFill/>
          <a:ln>
            <a:noFill/>
          </a:ln>
        </p:spPr>
        <p:txBody>
          <a:bodyPr anchorCtr="0" anchor="t" bIns="60925" lIns="121875" spcFirstLastPara="1" rIns="121875" wrap="square" tIns="60925">
            <a:normAutofit/>
          </a:bodyPr>
          <a:lstStyle>
            <a:lvl1pPr indent="-463550" lvl="0" marL="457200" marR="0" rtl="0" algn="l">
              <a:lnSpc>
                <a:spcPct val="90000"/>
              </a:lnSpc>
              <a:spcBef>
                <a:spcPts val="1300"/>
              </a:spcBef>
              <a:spcAft>
                <a:spcPts val="0"/>
              </a:spcAft>
              <a:buClr>
                <a:srgbClr val="2B2C42"/>
              </a:buClr>
              <a:buSzPts val="3700"/>
              <a:buFont typeface="Arial"/>
              <a:buChar char="•"/>
              <a:defRPr b="0" i="0" sz="3700" u="none" cap="none" strike="noStrike">
                <a:solidFill>
                  <a:srgbClr val="2B2C42"/>
                </a:solidFill>
                <a:latin typeface="Georgia"/>
                <a:ea typeface="Georgia"/>
                <a:cs typeface="Georgia"/>
                <a:sym typeface="Georgia"/>
              </a:defRPr>
            </a:lvl1pPr>
            <a:lvl2pPr indent="-431800" lvl="1" marL="914400" marR="0" rtl="0" algn="l">
              <a:lnSpc>
                <a:spcPct val="90000"/>
              </a:lnSpc>
              <a:spcBef>
                <a:spcPts val="700"/>
              </a:spcBef>
              <a:spcAft>
                <a:spcPts val="0"/>
              </a:spcAft>
              <a:buClr>
                <a:srgbClr val="2B2C42"/>
              </a:buClr>
              <a:buSzPts val="3200"/>
              <a:buFont typeface="Arial"/>
              <a:buChar char="•"/>
              <a:defRPr b="0" i="0" sz="3200" u="none" cap="none" strike="noStrike">
                <a:solidFill>
                  <a:srgbClr val="2B2C42"/>
                </a:solidFill>
                <a:latin typeface="Georgia"/>
                <a:ea typeface="Georgia"/>
                <a:cs typeface="Georgia"/>
                <a:sym typeface="Georgia"/>
              </a:defRPr>
            </a:lvl2pPr>
            <a:lvl3pPr indent="-400050" lvl="2" marL="1371600" marR="0" rtl="0" algn="l">
              <a:lnSpc>
                <a:spcPct val="90000"/>
              </a:lnSpc>
              <a:spcBef>
                <a:spcPts val="700"/>
              </a:spcBef>
              <a:spcAft>
                <a:spcPts val="0"/>
              </a:spcAft>
              <a:buClr>
                <a:srgbClr val="2B2C42"/>
              </a:buClr>
              <a:buSzPts val="2700"/>
              <a:buFont typeface="Arial"/>
              <a:buChar char="•"/>
              <a:defRPr b="0" i="0" sz="2700" u="none" cap="none" strike="noStrike">
                <a:solidFill>
                  <a:srgbClr val="2B2C42"/>
                </a:solidFill>
                <a:latin typeface="Georgia"/>
                <a:ea typeface="Georgia"/>
                <a:cs typeface="Georgia"/>
                <a:sym typeface="Georgia"/>
              </a:defRPr>
            </a:lvl3pPr>
            <a:lvl4pPr indent="-381000" lvl="3" marL="1828800" marR="0" rtl="0" algn="l">
              <a:lnSpc>
                <a:spcPct val="90000"/>
              </a:lnSpc>
              <a:spcBef>
                <a:spcPts val="700"/>
              </a:spcBef>
              <a:spcAft>
                <a:spcPts val="0"/>
              </a:spcAft>
              <a:buClr>
                <a:srgbClr val="2B2C42"/>
              </a:buClr>
              <a:buSzPts val="2400"/>
              <a:buFont typeface="Arial"/>
              <a:buChar char="•"/>
              <a:defRPr b="0" i="0" sz="2400" u="none" cap="none" strike="noStrike">
                <a:solidFill>
                  <a:srgbClr val="2B2C42"/>
                </a:solidFill>
                <a:latin typeface="Georgia"/>
                <a:ea typeface="Georgia"/>
                <a:cs typeface="Georgia"/>
                <a:sym typeface="Georgia"/>
              </a:defRPr>
            </a:lvl4pPr>
            <a:lvl5pPr indent="-381000" lvl="4" marL="2286000" marR="0" rtl="0" algn="l">
              <a:lnSpc>
                <a:spcPct val="90000"/>
              </a:lnSpc>
              <a:spcBef>
                <a:spcPts val="700"/>
              </a:spcBef>
              <a:spcAft>
                <a:spcPts val="0"/>
              </a:spcAft>
              <a:buClr>
                <a:srgbClr val="2B2C42"/>
              </a:buClr>
              <a:buSzPts val="2400"/>
              <a:buFont typeface="Arial"/>
              <a:buChar char="•"/>
              <a:defRPr b="0" i="0" sz="2400" u="none" cap="none" strike="noStrike">
                <a:solidFill>
                  <a:srgbClr val="2B2C42"/>
                </a:solidFill>
                <a:latin typeface="Georgia"/>
                <a:ea typeface="Georgia"/>
                <a:cs typeface="Georgia"/>
                <a:sym typeface="Georgia"/>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pic>
        <p:nvPicPr>
          <p:cNvPr descr="A blue and white logo&#10;&#10;Description automatically generated" id="12" name="Google Shape;12;p1"/>
          <p:cNvPicPr preferRelativeResize="0"/>
          <p:nvPr/>
        </p:nvPicPr>
        <p:blipFill rotWithShape="1">
          <a:blip r:embed="rId1">
            <a:alphaModFix/>
          </a:blip>
          <a:srcRect b="0" l="0" r="0" t="0"/>
          <a:stretch/>
        </p:blipFill>
        <p:spPr>
          <a:xfrm>
            <a:off x="596435" y="8367037"/>
            <a:ext cx="3702336" cy="5800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hyperlink" Target="https://www.nifa.usda.gov/grants/programs/hunger-food-security-programs/gus-schumacher-nutrition-incentive-progra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hyperlink" Target="https://www.kff.org/medicaid/issue-brief/status-of-state-medicaid-expansion-decisions-interactive-ma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hyperlink" Target="https://www.cbpp.org/research/food-assistance/snap-is-linked-with-improved-health-outcomes-and-lower-health-care-cos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www.fns.usda.gov/wic/wic-fact-she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hyperlink" Target="https://doi.org/10.1377/hlthaff.2015.0645"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hyperlink" Target="https://www.kff.org/medicaid/issue-brief/medicaid-financing-the-basics/" TargetMode="External"/><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8.png"/><Relationship Id="rId4" Type="http://schemas.openxmlformats.org/officeDocument/2006/relationships/hyperlink" Target="https://www.kff.org/medicaid/issue-brief/a-closer-look-at-the-five-largest-publicly-traded-companies-operating-medicaid-managed-care-plan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1.png"/><Relationship Id="rId4" Type="http://schemas.openxmlformats.org/officeDocument/2006/relationships/hyperlink" Target="https://medicaid.ohio.gov/resources-for-providers/managed-care/mc-policy/managed-care-agreements/managed-care-agreement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healthbegins.org/medicaid-flexibilities-to-address-health-related-social-needs-a-stakeholders-gui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medicaid.gov/state-overviews/scorecard/annual-medicaid-chip-expenditures/index.html" TargetMode="External"/><Relationship Id="rId4" Type="http://schemas.openxmlformats.org/officeDocument/2006/relationships/hyperlink" Target="https://www.cbpp.org/research/food-assistance/the-supplemental-nutrition-assistance-program-snap" TargetMode="External"/><Relationship Id="rId5" Type="http://schemas.openxmlformats.org/officeDocument/2006/relationships/hyperlink" Target="https://www.bls.gov/news.release/cesan.nr0.htm" TargetMode="External"/><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ctrTitle"/>
          </p:nvPr>
        </p:nvSpPr>
        <p:spPr>
          <a:xfrm>
            <a:off x="7852563" y="2212495"/>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7200"/>
              <a:buFont typeface="Libre Franklin"/>
              <a:buNone/>
            </a:pPr>
            <a:r>
              <a:rPr lang="en-US" sz="6100">
                <a:solidFill>
                  <a:srgbClr val="2B2C42"/>
                </a:solidFill>
                <a:latin typeface="Libre Franklin ExtraBold"/>
                <a:ea typeface="Libre Franklin ExtraBold"/>
                <a:cs typeface="Libre Franklin ExtraBold"/>
                <a:sym typeface="Libre Franklin ExtraBold"/>
              </a:rPr>
              <a:t>Medicaid and Food Security 101</a:t>
            </a:r>
            <a:endParaRPr sz="6900">
              <a:solidFill>
                <a:srgbClr val="2B2C42"/>
              </a:solidFill>
              <a:latin typeface="Libre Franklin ExtraBold"/>
              <a:ea typeface="Libre Franklin ExtraBold"/>
              <a:cs typeface="Libre Franklin ExtraBold"/>
              <a:sym typeface="Libre Franklin ExtraBold"/>
            </a:endParaRPr>
          </a:p>
        </p:txBody>
      </p:sp>
      <p:sp>
        <p:nvSpPr>
          <p:cNvPr id="101" name="Google Shape;101;p16"/>
          <p:cNvSpPr txBox="1"/>
          <p:nvPr>
            <p:ph idx="1" type="subTitle"/>
          </p:nvPr>
        </p:nvSpPr>
        <p:spPr>
          <a:xfrm>
            <a:off x="7852563" y="5518065"/>
            <a:ext cx="8612700" cy="22077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3200"/>
              <a:buFont typeface="Arial"/>
              <a:buNone/>
            </a:pPr>
            <a:r>
              <a:rPr b="0" i="0" lang="en-US" sz="3200" u="none" cap="none" strike="noStrike">
                <a:solidFill>
                  <a:srgbClr val="2B2C42"/>
                </a:solidFill>
                <a:latin typeface="Georgia"/>
                <a:ea typeface="Georgia"/>
                <a:cs typeface="Georgia"/>
                <a:sym typeface="Georgia"/>
              </a:rPr>
              <a:t>A video series from the Medicaid Food Security Network  </a:t>
            </a:r>
            <a:endParaRPr/>
          </a:p>
          <a:p>
            <a:pPr indent="0" lvl="0" marL="0" rtl="0" algn="l">
              <a:lnSpc>
                <a:spcPct val="90000"/>
              </a:lnSpc>
              <a:spcBef>
                <a:spcPts val="1300"/>
              </a:spcBef>
              <a:spcAft>
                <a:spcPts val="0"/>
              </a:spcAft>
              <a:buClr>
                <a:srgbClr val="2B2C42"/>
              </a:buClr>
              <a:buSzPts val="3200"/>
              <a:buNone/>
            </a:pPr>
            <a:r>
              <a:t/>
            </a:r>
            <a:endParaRPr/>
          </a:p>
        </p:txBody>
      </p:sp>
      <p:pic>
        <p:nvPicPr>
          <p:cNvPr descr="A person carrying a child on her back&#10;&#10;Description automatically generated" id="102" name="Google Shape;102;p16"/>
          <p:cNvPicPr preferRelativeResize="0"/>
          <p:nvPr/>
        </p:nvPicPr>
        <p:blipFill rotWithShape="1">
          <a:blip r:embed="rId3">
            <a:alphaModFix/>
          </a:blip>
          <a:srcRect b="7987" l="15408" r="14774" t="1401"/>
          <a:stretch/>
        </p:blipFill>
        <p:spPr>
          <a:xfrm>
            <a:off x="1181116" y="1934705"/>
            <a:ext cx="6093920" cy="52745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idx="4294967295" type="body"/>
          </p:nvPr>
        </p:nvSpPr>
        <p:spPr>
          <a:xfrm>
            <a:off x="1707733" y="960500"/>
            <a:ext cx="12834300" cy="25620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Objectives:</a:t>
            </a:r>
            <a:r>
              <a:rPr lang="en-US" sz="2400">
                <a:solidFill>
                  <a:srgbClr val="2B2C42"/>
                </a:solidFill>
                <a:latin typeface="Libre Franklin"/>
                <a:ea typeface="Libre Franklin"/>
                <a:cs typeface="Libre Franklin"/>
                <a:sym typeface="Libre Franklin"/>
              </a:rPr>
              <a:t> </a:t>
            </a:r>
            <a:r>
              <a:rPr lang="en-US" sz="2400">
                <a:solidFill>
                  <a:srgbClr val="2B2C42"/>
                </a:solidFill>
                <a:highlight>
                  <a:srgbClr val="FFFFFF"/>
                </a:highlight>
                <a:latin typeface="Libre Franklin"/>
                <a:ea typeface="Libre Franklin"/>
                <a:cs typeface="Libre Franklin"/>
                <a:sym typeface="Libre Franklin"/>
              </a:rPr>
              <a:t>Upon completion of the training, participants will have knowledge and resources that will enable them to:</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1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Explain the basic structure of the Medicaid program, including eligibility and benefits, delivery and financing, and the the program’s impact on food insecurity, healthcare utilization, and health outcomes</a:t>
            </a:r>
            <a:endParaRPr sz="2400">
              <a:solidFill>
                <a:srgbClr val="2B2C42"/>
              </a:solidFill>
              <a:highlight>
                <a:srgbClr val="FFFFFF"/>
              </a:highlight>
              <a:latin typeface="Libre Franklin"/>
              <a:ea typeface="Libre Franklin"/>
              <a:cs typeface="Libre Franklin"/>
              <a:sym typeface="Libre Franklin"/>
            </a:endParaRPr>
          </a:p>
        </p:txBody>
      </p:sp>
      <p:sp>
        <p:nvSpPr>
          <p:cNvPr id="169" name="Google Shape;169;p25"/>
          <p:cNvSpPr txBox="1"/>
          <p:nvPr>
            <p:ph idx="4294967295" type="body"/>
          </p:nvPr>
        </p:nvSpPr>
        <p:spPr>
          <a:xfrm>
            <a:off x="1707733" y="3408200"/>
            <a:ext cx="12834300" cy="37989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t/>
            </a:r>
            <a:endParaRPr b="1" sz="2400">
              <a:solidFill>
                <a:srgbClr val="2B2C42"/>
              </a:solidFill>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Coming Up:</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highlight>
                  <a:srgbClr val="FFE599"/>
                </a:highlight>
                <a:latin typeface="Libre Franklin"/>
                <a:ea typeface="Libre Franklin"/>
                <a:cs typeface="Libre Franklin"/>
                <a:sym typeface="Libre Franklin"/>
              </a:rPr>
              <a:t>Module 1: Introduction to Medicaid</a:t>
            </a:r>
            <a:endParaRPr sz="2400">
              <a:solidFill>
                <a:srgbClr val="2B2C42"/>
              </a:solidFill>
              <a:highlight>
                <a:srgbClr val="FFE599"/>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chemeClr val="lt1"/>
                </a:highlight>
                <a:latin typeface="Libre Franklin"/>
                <a:ea typeface="Libre Franklin"/>
                <a:cs typeface="Libre Franklin"/>
                <a:sym typeface="Libre Franklin"/>
              </a:rPr>
              <a:t>Module 2: Medicaid Eligibility and Benefits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3: Food Insecurity and Healthcare Utilization and Health Outcomes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4: Medicaid Delivery Systems and Financing</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5: </a:t>
            </a:r>
            <a:r>
              <a:rPr lang="en-US" sz="2400">
                <a:highlight>
                  <a:srgbClr val="FFFFFF"/>
                </a:highlight>
                <a:latin typeface="Libre Franklin"/>
                <a:ea typeface="Libre Franklin"/>
                <a:cs typeface="Libre Franklin"/>
                <a:sym typeface="Libre Franklin"/>
              </a:rPr>
              <a:t>Medicaid Policy Levers to Address Social Needs</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lang="en-US" sz="2400">
                <a:solidFill>
                  <a:srgbClr val="2B2C42"/>
                </a:solidFill>
                <a:latin typeface="Libre Franklin"/>
                <a:ea typeface="Libre Franklin"/>
                <a:cs typeface="Libre Franklin"/>
                <a:sym typeface="Libre Franklin"/>
              </a:rPr>
              <a:t>We recommend that you go through the training in order, but you are welcome to review just the modules that are most interesting to you.</a:t>
            </a:r>
            <a:endParaRPr sz="2400">
              <a:solidFill>
                <a:srgbClr val="2B2C42"/>
              </a:solidFill>
              <a:highlight>
                <a:srgbClr val="FFFFFF"/>
              </a:highlight>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idx="4294967295" type="body"/>
          </p:nvPr>
        </p:nvSpPr>
        <p:spPr>
          <a:xfrm>
            <a:off x="1707733" y="960500"/>
            <a:ext cx="12834300" cy="25620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Objectives:</a:t>
            </a:r>
            <a:r>
              <a:rPr lang="en-US" sz="2400">
                <a:solidFill>
                  <a:srgbClr val="2B2C42"/>
                </a:solidFill>
                <a:latin typeface="Libre Franklin"/>
                <a:ea typeface="Libre Franklin"/>
                <a:cs typeface="Libre Franklin"/>
                <a:sym typeface="Libre Franklin"/>
              </a:rPr>
              <a:t> </a:t>
            </a:r>
            <a:r>
              <a:rPr lang="en-US" sz="2400">
                <a:solidFill>
                  <a:srgbClr val="2B2C42"/>
                </a:solidFill>
                <a:highlight>
                  <a:srgbClr val="FFFFFF"/>
                </a:highlight>
                <a:latin typeface="Libre Franklin"/>
                <a:ea typeface="Libre Franklin"/>
                <a:cs typeface="Libre Franklin"/>
                <a:sym typeface="Libre Franklin"/>
              </a:rPr>
              <a:t>Upon completion of the training, participants will have knowledge and resources that will enable them to:</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1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Explain the basic structure of the Medicaid program, including eligibility and benefits, delivery and financing, and the the program’s impact on food insecurity, healthcare utilization, and health outcomes</a:t>
            </a:r>
            <a:endParaRPr sz="2400">
              <a:solidFill>
                <a:srgbClr val="2B2C42"/>
              </a:solidFill>
              <a:highlight>
                <a:srgbClr val="FFFFFF"/>
              </a:highlight>
              <a:latin typeface="Libre Franklin"/>
              <a:ea typeface="Libre Franklin"/>
              <a:cs typeface="Libre Franklin"/>
              <a:sym typeface="Libre Franklin"/>
            </a:endParaRPr>
          </a:p>
        </p:txBody>
      </p:sp>
      <p:sp>
        <p:nvSpPr>
          <p:cNvPr id="176" name="Google Shape;176;p26"/>
          <p:cNvSpPr txBox="1"/>
          <p:nvPr>
            <p:ph idx="4294967295" type="body"/>
          </p:nvPr>
        </p:nvSpPr>
        <p:spPr>
          <a:xfrm>
            <a:off x="1707733" y="3408200"/>
            <a:ext cx="12834300" cy="37989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t/>
            </a:r>
            <a:endParaRPr b="1" sz="2400">
              <a:solidFill>
                <a:srgbClr val="2B2C42"/>
              </a:solidFill>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Coming Up:</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1: Introduction to Medicaid</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E599"/>
                </a:highlight>
                <a:latin typeface="Libre Franklin"/>
                <a:ea typeface="Libre Franklin"/>
                <a:cs typeface="Libre Franklin"/>
                <a:sym typeface="Libre Franklin"/>
              </a:rPr>
              <a:t>Module 2: Medicaid Eligibility and Benefits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3: Food Insecurity and Healthcare Utilization and Health Outcomes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4: Medicaid Delivery Systems and Financing</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5: </a:t>
            </a:r>
            <a:r>
              <a:rPr lang="en-US" sz="2400">
                <a:highlight>
                  <a:srgbClr val="FFFFFF"/>
                </a:highlight>
                <a:latin typeface="Libre Franklin"/>
                <a:ea typeface="Libre Franklin"/>
                <a:cs typeface="Libre Franklin"/>
                <a:sym typeface="Libre Franklin"/>
              </a:rPr>
              <a:t>Medicaid Policy Levers to Address Social Needs</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lang="en-US" sz="2400">
                <a:solidFill>
                  <a:srgbClr val="2B2C42"/>
                </a:solidFill>
                <a:latin typeface="Libre Franklin"/>
                <a:ea typeface="Libre Franklin"/>
                <a:cs typeface="Libre Franklin"/>
                <a:sym typeface="Libre Franklin"/>
              </a:rPr>
              <a:t>We recommend that you go through the training in order, but you are welcome to review just the modules that are most interesting to you.</a:t>
            </a:r>
            <a:endParaRPr sz="2400">
              <a:solidFill>
                <a:srgbClr val="2B2C42"/>
              </a:solidFill>
              <a:highlight>
                <a:srgbClr val="FFFFFF"/>
              </a:highlight>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idx="4294967295" type="body"/>
          </p:nvPr>
        </p:nvSpPr>
        <p:spPr>
          <a:xfrm>
            <a:off x="1707733" y="960500"/>
            <a:ext cx="12834300" cy="25620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Objectives:</a:t>
            </a:r>
            <a:r>
              <a:rPr lang="en-US" sz="2400">
                <a:solidFill>
                  <a:srgbClr val="2B2C42"/>
                </a:solidFill>
                <a:latin typeface="Libre Franklin"/>
                <a:ea typeface="Libre Franklin"/>
                <a:cs typeface="Libre Franklin"/>
                <a:sym typeface="Libre Franklin"/>
              </a:rPr>
              <a:t> </a:t>
            </a:r>
            <a:r>
              <a:rPr lang="en-US" sz="2400">
                <a:solidFill>
                  <a:srgbClr val="2B2C42"/>
                </a:solidFill>
                <a:highlight>
                  <a:srgbClr val="FFFFFF"/>
                </a:highlight>
                <a:latin typeface="Libre Franklin"/>
                <a:ea typeface="Libre Franklin"/>
                <a:cs typeface="Libre Franklin"/>
                <a:sym typeface="Libre Franklin"/>
              </a:rPr>
              <a:t>Upon completion of the training, participants will have knowledge and resources that will enable them to:</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1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Explain the basic structure of the Medicaid program, including eligibility and benefits, delivery and financing, and the the program’s impact on food insecurity, healthcare utilization, and health outcomes</a:t>
            </a:r>
            <a:endParaRPr sz="2400">
              <a:solidFill>
                <a:srgbClr val="2B2C42"/>
              </a:solidFill>
              <a:highlight>
                <a:srgbClr val="FFFFFF"/>
              </a:highlight>
              <a:latin typeface="Libre Franklin"/>
              <a:ea typeface="Libre Franklin"/>
              <a:cs typeface="Libre Franklin"/>
              <a:sym typeface="Libre Franklin"/>
            </a:endParaRPr>
          </a:p>
        </p:txBody>
      </p:sp>
      <p:sp>
        <p:nvSpPr>
          <p:cNvPr id="183" name="Google Shape;183;p27"/>
          <p:cNvSpPr txBox="1"/>
          <p:nvPr>
            <p:ph idx="4294967295" type="body"/>
          </p:nvPr>
        </p:nvSpPr>
        <p:spPr>
          <a:xfrm>
            <a:off x="1707733" y="3408200"/>
            <a:ext cx="12834300" cy="37989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t/>
            </a:r>
            <a:endParaRPr b="1" sz="2400">
              <a:solidFill>
                <a:srgbClr val="2B2C42"/>
              </a:solidFill>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Coming Up:</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1: Introduction to Medicaid</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chemeClr val="lt1"/>
                </a:highlight>
                <a:latin typeface="Libre Franklin"/>
                <a:ea typeface="Libre Franklin"/>
                <a:cs typeface="Libre Franklin"/>
                <a:sym typeface="Libre Franklin"/>
              </a:rPr>
              <a:t>Module 2: Medicaid Eligibility and Benefits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E599"/>
                </a:highlight>
                <a:latin typeface="Libre Franklin"/>
                <a:ea typeface="Libre Franklin"/>
                <a:cs typeface="Libre Franklin"/>
                <a:sym typeface="Libre Franklin"/>
              </a:rPr>
              <a:t>Module 3: Food Insecurity and Healthcare Utilization and Health Outcomes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4: Medicaid Delivery Systems and Financing</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5: </a:t>
            </a:r>
            <a:r>
              <a:rPr lang="en-US" sz="2400">
                <a:highlight>
                  <a:srgbClr val="FFFFFF"/>
                </a:highlight>
                <a:latin typeface="Libre Franklin"/>
                <a:ea typeface="Libre Franklin"/>
                <a:cs typeface="Libre Franklin"/>
                <a:sym typeface="Libre Franklin"/>
              </a:rPr>
              <a:t>Medicaid Policy Levers to Address Social Needs</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lang="en-US" sz="2400">
                <a:solidFill>
                  <a:srgbClr val="2B2C42"/>
                </a:solidFill>
                <a:latin typeface="Libre Franklin"/>
                <a:ea typeface="Libre Franklin"/>
                <a:cs typeface="Libre Franklin"/>
                <a:sym typeface="Libre Franklin"/>
              </a:rPr>
              <a:t>We recommend that you go through the training in order, but you are welcome to review just the modules that are most interesting to you.</a:t>
            </a:r>
            <a:endParaRPr sz="2400">
              <a:solidFill>
                <a:srgbClr val="2B2C42"/>
              </a:solidFill>
              <a:highlight>
                <a:srgbClr val="FFFFFF"/>
              </a:highlight>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idx="4294967295" type="body"/>
          </p:nvPr>
        </p:nvSpPr>
        <p:spPr>
          <a:xfrm>
            <a:off x="1707733" y="960500"/>
            <a:ext cx="12834300" cy="25620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Objectives:</a:t>
            </a:r>
            <a:r>
              <a:rPr lang="en-US" sz="2400">
                <a:solidFill>
                  <a:srgbClr val="2B2C42"/>
                </a:solidFill>
                <a:latin typeface="Libre Franklin"/>
                <a:ea typeface="Libre Franklin"/>
                <a:cs typeface="Libre Franklin"/>
                <a:sym typeface="Libre Franklin"/>
              </a:rPr>
              <a:t> </a:t>
            </a:r>
            <a:r>
              <a:rPr lang="en-US" sz="2400">
                <a:solidFill>
                  <a:srgbClr val="2B2C42"/>
                </a:solidFill>
                <a:highlight>
                  <a:srgbClr val="FFFFFF"/>
                </a:highlight>
                <a:latin typeface="Libre Franklin"/>
                <a:ea typeface="Libre Franklin"/>
                <a:cs typeface="Libre Franklin"/>
                <a:sym typeface="Libre Franklin"/>
              </a:rPr>
              <a:t>Upon completion of the training, participants will have knowledge and resources that will enable them to:</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1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Explain the basic structure of the Medicaid program, including eligibility and benefits, delivery and financing, and the the program’s impact on food insecurity, healthcare utilization, and health outcomes</a:t>
            </a:r>
            <a:endParaRPr sz="2400">
              <a:solidFill>
                <a:srgbClr val="2B2C42"/>
              </a:solidFill>
              <a:highlight>
                <a:srgbClr val="FFFFFF"/>
              </a:highlight>
              <a:latin typeface="Libre Franklin"/>
              <a:ea typeface="Libre Franklin"/>
              <a:cs typeface="Libre Franklin"/>
              <a:sym typeface="Libre Franklin"/>
            </a:endParaRPr>
          </a:p>
        </p:txBody>
      </p:sp>
      <p:sp>
        <p:nvSpPr>
          <p:cNvPr id="190" name="Google Shape;190;p28"/>
          <p:cNvSpPr txBox="1"/>
          <p:nvPr>
            <p:ph idx="4294967295" type="body"/>
          </p:nvPr>
        </p:nvSpPr>
        <p:spPr>
          <a:xfrm>
            <a:off x="1707733" y="3408200"/>
            <a:ext cx="12834300" cy="37989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t/>
            </a:r>
            <a:endParaRPr b="1" sz="2400">
              <a:solidFill>
                <a:srgbClr val="2B2C42"/>
              </a:solidFill>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Coming Up:</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1: Introduction to Medicaid</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chemeClr val="lt1"/>
                </a:highlight>
                <a:latin typeface="Libre Franklin"/>
                <a:ea typeface="Libre Franklin"/>
                <a:cs typeface="Libre Franklin"/>
                <a:sym typeface="Libre Franklin"/>
              </a:rPr>
              <a:t>Module 2: Medicaid Eligibility and Benefits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3: Food Insecurity and Healthcare Utilization and Health Outcomes</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E599"/>
                </a:highlight>
                <a:latin typeface="Libre Franklin"/>
                <a:ea typeface="Libre Franklin"/>
                <a:cs typeface="Libre Franklin"/>
                <a:sym typeface="Libre Franklin"/>
              </a:rPr>
              <a:t>Module 4: Medicaid Delivery Systems and Financing</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5: </a:t>
            </a:r>
            <a:r>
              <a:rPr lang="en-US" sz="2400">
                <a:highlight>
                  <a:srgbClr val="FFFFFF"/>
                </a:highlight>
                <a:latin typeface="Libre Franklin"/>
                <a:ea typeface="Libre Franklin"/>
                <a:cs typeface="Libre Franklin"/>
                <a:sym typeface="Libre Franklin"/>
              </a:rPr>
              <a:t>Medicaid Policy Levers to Address Social Needs</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lang="en-US" sz="2400">
                <a:solidFill>
                  <a:srgbClr val="2B2C42"/>
                </a:solidFill>
                <a:latin typeface="Libre Franklin"/>
                <a:ea typeface="Libre Franklin"/>
                <a:cs typeface="Libre Franklin"/>
                <a:sym typeface="Libre Franklin"/>
              </a:rPr>
              <a:t>We recommend that you go through the training in order, but you are welcome to review just the modules that are most interesting to you.</a:t>
            </a:r>
            <a:endParaRPr sz="2400">
              <a:solidFill>
                <a:srgbClr val="2B2C42"/>
              </a:solidFill>
              <a:highlight>
                <a:srgbClr val="FFFFFF"/>
              </a:highlight>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idx="4294967295" type="body"/>
          </p:nvPr>
        </p:nvSpPr>
        <p:spPr>
          <a:xfrm>
            <a:off x="1707733" y="960500"/>
            <a:ext cx="12834300" cy="25620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Objectives:</a:t>
            </a:r>
            <a:r>
              <a:rPr lang="en-US" sz="2400">
                <a:solidFill>
                  <a:srgbClr val="2B2C42"/>
                </a:solidFill>
                <a:latin typeface="Libre Franklin"/>
                <a:ea typeface="Libre Franklin"/>
                <a:cs typeface="Libre Franklin"/>
                <a:sym typeface="Libre Franklin"/>
              </a:rPr>
              <a:t> </a:t>
            </a:r>
            <a:r>
              <a:rPr lang="en-US" sz="2400">
                <a:solidFill>
                  <a:srgbClr val="2B2C42"/>
                </a:solidFill>
                <a:highlight>
                  <a:srgbClr val="FFFFFF"/>
                </a:highlight>
                <a:latin typeface="Libre Franklin"/>
                <a:ea typeface="Libre Franklin"/>
                <a:cs typeface="Libre Franklin"/>
                <a:sym typeface="Libre Franklin"/>
              </a:rPr>
              <a:t>Upon completion of the training, participants will have knowledge and resources that will enable them to:</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1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Explain the basic structure of the Medicaid program, including eligibility and benefits, delivery and financing, and the the program’s impact on food insecurity, healthcare utilization, and health outcomes</a:t>
            </a:r>
            <a:endParaRPr sz="2400">
              <a:solidFill>
                <a:srgbClr val="2B2C42"/>
              </a:solidFill>
              <a:highlight>
                <a:srgbClr val="FFFFFF"/>
              </a:highlight>
              <a:latin typeface="Libre Franklin"/>
              <a:ea typeface="Libre Franklin"/>
              <a:cs typeface="Libre Franklin"/>
              <a:sym typeface="Libre Franklin"/>
            </a:endParaRPr>
          </a:p>
        </p:txBody>
      </p:sp>
      <p:sp>
        <p:nvSpPr>
          <p:cNvPr id="197" name="Google Shape;197;p29"/>
          <p:cNvSpPr txBox="1"/>
          <p:nvPr>
            <p:ph idx="4294967295" type="body"/>
          </p:nvPr>
        </p:nvSpPr>
        <p:spPr>
          <a:xfrm>
            <a:off x="1707733" y="3408200"/>
            <a:ext cx="12834300" cy="37989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t/>
            </a:r>
            <a:endParaRPr b="1" sz="2400">
              <a:solidFill>
                <a:srgbClr val="2B2C42"/>
              </a:solidFill>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Coming Up:</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1: Introduction to Medicaid</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chemeClr val="lt1"/>
                </a:highlight>
                <a:latin typeface="Libre Franklin"/>
                <a:ea typeface="Libre Franklin"/>
                <a:cs typeface="Libre Franklin"/>
                <a:sym typeface="Libre Franklin"/>
              </a:rPr>
              <a:t>Module 2: Medicaid Eligibility and Benefits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3: Food Insecurity and Healthcare Utilization and Health Outcomes</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4: Medicaid Delivery Systems and Financing</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E599"/>
                </a:highlight>
                <a:latin typeface="Libre Franklin"/>
                <a:ea typeface="Libre Franklin"/>
                <a:cs typeface="Libre Franklin"/>
                <a:sym typeface="Libre Franklin"/>
              </a:rPr>
              <a:t>Module 5: </a:t>
            </a:r>
            <a:r>
              <a:rPr lang="en-US" sz="2400">
                <a:highlight>
                  <a:srgbClr val="FFE599"/>
                </a:highlight>
                <a:latin typeface="Libre Franklin"/>
                <a:ea typeface="Libre Franklin"/>
                <a:cs typeface="Libre Franklin"/>
                <a:sym typeface="Libre Franklin"/>
              </a:rPr>
              <a:t>Medicaid Policy Levers to Address Social Needs</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lang="en-US" sz="2400">
                <a:solidFill>
                  <a:srgbClr val="2B2C42"/>
                </a:solidFill>
                <a:latin typeface="Libre Franklin"/>
                <a:ea typeface="Libre Franklin"/>
                <a:cs typeface="Libre Franklin"/>
                <a:sym typeface="Libre Franklin"/>
              </a:rPr>
              <a:t>We recommend that you go through the training in order, but you are welcome to review just the modules that are most interesting to you.</a:t>
            </a:r>
            <a:endParaRPr sz="2400">
              <a:solidFill>
                <a:srgbClr val="2B2C42"/>
              </a:solidFill>
              <a:highlight>
                <a:srgbClr val="FFFFFF"/>
              </a:highlight>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nvSpPr>
        <p:spPr>
          <a:xfrm>
            <a:off x="1529402" y="3628833"/>
            <a:ext cx="13190700" cy="1323600"/>
          </a:xfrm>
          <a:prstGeom prst="rect">
            <a:avLst/>
          </a:prstGeom>
          <a:noFill/>
          <a:ln>
            <a:noFill/>
          </a:ln>
        </p:spPr>
        <p:txBody>
          <a:bodyPr anchorCtr="0" anchor="t" bIns="121875" lIns="121875" spcFirstLastPara="1" rIns="121875" wrap="square" tIns="121875">
            <a:spAutoFit/>
          </a:bodyPr>
          <a:lstStyle/>
          <a:p>
            <a:pPr indent="0" lvl="0" marL="0" rtl="0" algn="l">
              <a:spcBef>
                <a:spcPts val="0"/>
              </a:spcBef>
              <a:spcAft>
                <a:spcPts val="0"/>
              </a:spcAft>
              <a:buNone/>
            </a:pPr>
            <a:r>
              <a:rPr lang="en-US" sz="3500">
                <a:solidFill>
                  <a:schemeClr val="dk2"/>
                </a:solidFill>
                <a:latin typeface="Georgia"/>
                <a:ea typeface="Georgia"/>
                <a:cs typeface="Georgia"/>
                <a:sym typeface="Georgia"/>
              </a:rPr>
              <a:t>F</a:t>
            </a:r>
            <a:r>
              <a:rPr lang="en-US" sz="3500">
                <a:solidFill>
                  <a:schemeClr val="dk2"/>
                </a:solidFill>
                <a:latin typeface="Georgia"/>
                <a:ea typeface="Georgia"/>
                <a:cs typeface="Georgia"/>
                <a:sym typeface="Georgia"/>
              </a:rPr>
              <a:t>ind your state’s Medicaid website and learn what your Medicaid program is called. </a:t>
            </a:r>
            <a:endParaRPr sz="3900">
              <a:solidFill>
                <a:schemeClr val="dk2"/>
              </a:solidFill>
              <a:latin typeface="Georgia"/>
              <a:ea typeface="Georgia"/>
              <a:cs typeface="Georgia"/>
              <a:sym typeface="Georgia"/>
            </a:endParaRPr>
          </a:p>
        </p:txBody>
      </p:sp>
      <p:sp>
        <p:nvSpPr>
          <p:cNvPr id="204" name="Google Shape;204;p30"/>
          <p:cNvSpPr txBox="1"/>
          <p:nvPr/>
        </p:nvSpPr>
        <p:spPr>
          <a:xfrm>
            <a:off x="1529402" y="1057133"/>
            <a:ext cx="7123200" cy="1292700"/>
          </a:xfrm>
          <a:prstGeom prst="rect">
            <a:avLst/>
          </a:prstGeom>
          <a:noFill/>
          <a:ln>
            <a:noFill/>
          </a:ln>
        </p:spPr>
        <p:txBody>
          <a:bodyPr anchorCtr="0" anchor="t" bIns="121875" lIns="121875" spcFirstLastPara="1" rIns="121875" wrap="square" tIns="121875">
            <a:noAutofit/>
          </a:bodyPr>
          <a:lstStyle/>
          <a:p>
            <a:pPr indent="0" lvl="0" marL="0" rtl="0" algn="l">
              <a:lnSpc>
                <a:spcPct val="90000"/>
              </a:lnSpc>
              <a:spcBef>
                <a:spcPts val="0"/>
              </a:spcBef>
              <a:spcAft>
                <a:spcPts val="0"/>
              </a:spcAft>
              <a:buClr>
                <a:schemeClr val="dk1"/>
              </a:buClr>
              <a:buSzPts val="1500"/>
              <a:buFont typeface="Arial"/>
              <a:buNone/>
            </a:pPr>
            <a:r>
              <a:rPr b="1" lang="en-US" sz="5300">
                <a:solidFill>
                  <a:srgbClr val="2B2C42"/>
                </a:solidFill>
                <a:latin typeface="Libre Franklin"/>
                <a:ea typeface="Libre Franklin"/>
                <a:cs typeface="Libre Franklin"/>
                <a:sym typeface="Libre Franklin"/>
              </a:rPr>
              <a:t>Leaving Module 0</a:t>
            </a:r>
            <a:endParaRPr b="1" sz="3500" u="sng">
              <a:solidFill>
                <a:schemeClr val="dk2"/>
              </a:solidFill>
              <a:latin typeface="Libre Franklin"/>
              <a:ea typeface="Libre Franklin"/>
              <a:cs typeface="Libre Franklin"/>
              <a:sym typeface="Libre Franklin"/>
            </a:endParaRPr>
          </a:p>
          <a:p>
            <a:pPr indent="0" lvl="0" marL="0" rtl="0" algn="l">
              <a:spcBef>
                <a:spcPts val="0"/>
              </a:spcBef>
              <a:spcAft>
                <a:spcPts val="0"/>
              </a:spcAft>
              <a:buNone/>
            </a:pPr>
            <a:r>
              <a:t/>
            </a:r>
            <a:endParaRPr sz="3700">
              <a:solidFill>
                <a:srgbClr val="2B2C42"/>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ctrTitle"/>
          </p:nvPr>
        </p:nvSpPr>
        <p:spPr>
          <a:xfrm>
            <a:off x="853033" y="1108653"/>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3700"/>
              <a:buFont typeface="Libre Franklin"/>
              <a:buNone/>
            </a:pPr>
            <a:r>
              <a:rPr lang="en-US" sz="3700">
                <a:solidFill>
                  <a:srgbClr val="2B2C42"/>
                </a:solidFill>
                <a:latin typeface="Libre Franklin"/>
                <a:ea typeface="Libre Franklin"/>
                <a:cs typeface="Libre Franklin"/>
                <a:sym typeface="Libre Franklin"/>
              </a:rPr>
              <a:t>Module 1:</a:t>
            </a:r>
            <a:endParaRPr/>
          </a:p>
        </p:txBody>
      </p:sp>
      <p:sp>
        <p:nvSpPr>
          <p:cNvPr id="210" name="Google Shape;210;p31"/>
          <p:cNvSpPr txBox="1"/>
          <p:nvPr>
            <p:ph idx="1" type="subTitle"/>
          </p:nvPr>
        </p:nvSpPr>
        <p:spPr>
          <a:xfrm>
            <a:off x="853033" y="4292133"/>
            <a:ext cx="12364500" cy="22077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6400"/>
              <a:buFont typeface="Arial"/>
              <a:buNone/>
            </a:pPr>
            <a:r>
              <a:rPr lang="en-US" sz="6400">
                <a:solidFill>
                  <a:srgbClr val="2B2C42"/>
                </a:solidFill>
                <a:latin typeface="Libre Franklin"/>
                <a:ea typeface="Libre Franklin"/>
                <a:cs typeface="Libre Franklin"/>
                <a:sym typeface="Libre Franklin"/>
              </a:rPr>
              <a:t>Introduction to Medicaid</a:t>
            </a:r>
            <a:endParaRPr b="0" i="0" sz="6400" u="none" cap="none" strike="noStrike">
              <a:solidFill>
                <a:srgbClr val="2B2C42"/>
              </a:solidFill>
              <a:latin typeface="Libre Franklin"/>
              <a:ea typeface="Libre Franklin"/>
              <a:cs typeface="Libre Franklin"/>
              <a:sym typeface="Libre Franklin"/>
            </a:endParaRPr>
          </a:p>
          <a:p>
            <a:pPr indent="0" lvl="0" marL="0" rtl="0" algn="l">
              <a:lnSpc>
                <a:spcPct val="90000"/>
              </a:lnSpc>
              <a:spcBef>
                <a:spcPts val="1300"/>
              </a:spcBef>
              <a:spcAft>
                <a:spcPts val="0"/>
              </a:spcAft>
              <a:buClr>
                <a:srgbClr val="2B2C42"/>
              </a:buClr>
              <a:buSzPts val="32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2"/>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Healthcare Coverage in the United States</a:t>
            </a:r>
            <a:endParaRPr sz="5700">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3" title="Points scored"/>
          <p:cNvPicPr preferRelativeResize="0"/>
          <p:nvPr/>
        </p:nvPicPr>
        <p:blipFill>
          <a:blip r:embed="rId3">
            <a:alphaModFix/>
          </a:blip>
          <a:stretch>
            <a:fillRect/>
          </a:stretch>
        </p:blipFill>
        <p:spPr>
          <a:xfrm>
            <a:off x="2121370" y="556533"/>
            <a:ext cx="12006909" cy="7424267"/>
          </a:xfrm>
          <a:prstGeom prst="rect">
            <a:avLst/>
          </a:prstGeom>
          <a:noFill/>
          <a:ln>
            <a:noFill/>
          </a:ln>
        </p:spPr>
      </p:pic>
      <p:sp>
        <p:nvSpPr>
          <p:cNvPr id="223" name="Google Shape;223;p33"/>
          <p:cNvSpPr txBox="1"/>
          <p:nvPr/>
        </p:nvSpPr>
        <p:spPr>
          <a:xfrm>
            <a:off x="8611235" y="7781217"/>
            <a:ext cx="5517000" cy="584700"/>
          </a:xfrm>
          <a:prstGeom prst="rect">
            <a:avLst/>
          </a:prstGeom>
          <a:noFill/>
          <a:ln>
            <a:noFill/>
          </a:ln>
        </p:spPr>
        <p:txBody>
          <a:bodyPr anchorCtr="0" anchor="t" bIns="121875" lIns="121875" spcFirstLastPara="1" rIns="121875" wrap="square" tIns="121875">
            <a:spAutoFit/>
          </a:bodyPr>
          <a:lstStyle/>
          <a:p>
            <a:pPr indent="0" lvl="0" marL="0" rtl="0" algn="r">
              <a:lnSpc>
                <a:spcPct val="100000"/>
              </a:lnSpc>
              <a:spcBef>
                <a:spcPts val="0"/>
              </a:spcBef>
              <a:spcAft>
                <a:spcPts val="0"/>
              </a:spcAft>
              <a:buNone/>
            </a:pPr>
            <a:r>
              <a:rPr lang="en-US" sz="1100">
                <a:solidFill>
                  <a:srgbClr val="625B57"/>
                </a:solidFill>
              </a:rPr>
              <a:t>Source: </a:t>
            </a:r>
            <a:r>
              <a:rPr i="1" lang="en-US" sz="1100">
                <a:solidFill>
                  <a:srgbClr val="625B57"/>
                </a:solidFill>
              </a:rPr>
              <a:t>U.S. Census Bureau, Current Population Survey, 2021 and 2022</a:t>
            </a:r>
            <a:br>
              <a:rPr i="1" lang="en-US" sz="1100">
                <a:solidFill>
                  <a:srgbClr val="625B57"/>
                </a:solidFill>
              </a:rPr>
            </a:br>
            <a:r>
              <a:rPr i="1" lang="en-US" sz="1100">
                <a:solidFill>
                  <a:srgbClr val="625B57"/>
                </a:solidFill>
              </a:rPr>
              <a:t>Annual Social and Economic Supplements (CPS ASEC).</a:t>
            </a:r>
            <a:endParaRPr i="1"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4"/>
          <p:cNvPicPr preferRelativeResize="0"/>
          <p:nvPr/>
        </p:nvPicPr>
        <p:blipFill>
          <a:blip r:embed="rId3">
            <a:alphaModFix/>
          </a:blip>
          <a:stretch>
            <a:fillRect/>
          </a:stretch>
        </p:blipFill>
        <p:spPr>
          <a:xfrm>
            <a:off x="8317616" y="2535433"/>
            <a:ext cx="7633550" cy="4894287"/>
          </a:xfrm>
          <a:prstGeom prst="rect">
            <a:avLst/>
          </a:prstGeom>
          <a:noFill/>
          <a:ln>
            <a:noFill/>
          </a:ln>
        </p:spPr>
      </p:pic>
      <p:sp>
        <p:nvSpPr>
          <p:cNvPr id="230" name="Google Shape;230;p34"/>
          <p:cNvSpPr txBox="1"/>
          <p:nvPr/>
        </p:nvSpPr>
        <p:spPr>
          <a:xfrm>
            <a:off x="8464226" y="7431633"/>
            <a:ext cx="7340400" cy="621300"/>
          </a:xfrm>
          <a:prstGeom prst="rect">
            <a:avLst/>
          </a:prstGeom>
          <a:noFill/>
          <a:ln>
            <a:noFill/>
          </a:ln>
        </p:spPr>
        <p:txBody>
          <a:bodyPr anchorCtr="0" anchor="t" bIns="121875" lIns="121875" spcFirstLastPara="1" rIns="121875" wrap="square" tIns="121875">
            <a:noAutofit/>
          </a:bodyPr>
          <a:lstStyle/>
          <a:p>
            <a:pPr indent="0" lvl="0" marL="0" rtl="0" algn="r">
              <a:spcBef>
                <a:spcPts val="0"/>
              </a:spcBef>
              <a:spcAft>
                <a:spcPts val="0"/>
              </a:spcAft>
              <a:buNone/>
            </a:pPr>
            <a:r>
              <a:rPr lang="en-US" sz="1600">
                <a:solidFill>
                  <a:srgbClr val="625B57"/>
                </a:solidFill>
                <a:highlight>
                  <a:srgbClr val="FFFFFF"/>
                </a:highlight>
              </a:rPr>
              <a:t>President Johnson signing the Medicare program into law, July 30, 1965</a:t>
            </a:r>
            <a:br>
              <a:rPr lang="en-US" sz="1600">
                <a:solidFill>
                  <a:srgbClr val="625B57"/>
                </a:solidFill>
                <a:highlight>
                  <a:srgbClr val="FFFFFF"/>
                </a:highlight>
              </a:rPr>
            </a:br>
            <a:r>
              <a:rPr i="1" lang="en-US" sz="1600">
                <a:solidFill>
                  <a:srgbClr val="625B57"/>
                </a:solidFill>
                <a:highlight>
                  <a:srgbClr val="FFFFFF"/>
                </a:highlight>
              </a:rPr>
              <a:t>Photo courtesy of LBJ Presidential Library</a:t>
            </a:r>
            <a:endParaRPr sz="1600">
              <a:solidFill>
                <a:srgbClr val="625B57"/>
              </a:solidFill>
            </a:endParaRPr>
          </a:p>
        </p:txBody>
      </p:sp>
      <p:sp>
        <p:nvSpPr>
          <p:cNvPr id="231" name="Google Shape;231;p34"/>
          <p:cNvSpPr txBox="1"/>
          <p:nvPr/>
        </p:nvSpPr>
        <p:spPr>
          <a:xfrm>
            <a:off x="655311" y="1918467"/>
            <a:ext cx="6846900" cy="5719200"/>
          </a:xfrm>
          <a:prstGeom prst="rect">
            <a:avLst/>
          </a:prstGeom>
          <a:noFill/>
          <a:ln>
            <a:noFill/>
          </a:ln>
        </p:spPr>
        <p:txBody>
          <a:bodyPr anchorCtr="0" anchor="t" bIns="121875" lIns="121875" spcFirstLastPara="1" rIns="121875" wrap="square" tIns="121875">
            <a:noAutofit/>
          </a:bodyPr>
          <a:lstStyle/>
          <a:p>
            <a:pPr indent="-488950" lvl="0" marL="609600" rtl="0" algn="l">
              <a:spcBef>
                <a:spcPts val="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Medicaid and Medicare </a:t>
            </a:r>
            <a:r>
              <a:rPr lang="en-US" sz="2900">
                <a:solidFill>
                  <a:srgbClr val="2B2C42"/>
                </a:solidFill>
                <a:latin typeface="Georgia"/>
                <a:ea typeface="Georgia"/>
                <a:cs typeface="Georgia"/>
                <a:sym typeface="Georgia"/>
              </a:rPr>
              <a:t>enacted</a:t>
            </a:r>
            <a:r>
              <a:rPr lang="en-US" sz="2900">
                <a:solidFill>
                  <a:srgbClr val="2B2C42"/>
                </a:solidFill>
                <a:latin typeface="Georgia"/>
                <a:ea typeface="Georgia"/>
                <a:cs typeface="Georgia"/>
                <a:sym typeface="Georgia"/>
              </a:rPr>
              <a:t> in 1965</a:t>
            </a:r>
            <a:endParaRPr sz="2900">
              <a:solidFill>
                <a:srgbClr val="2B2C42"/>
              </a:solidFill>
              <a:latin typeface="Georgia"/>
              <a:ea typeface="Georgia"/>
              <a:cs typeface="Georgia"/>
              <a:sym typeface="Georgia"/>
            </a:endParaRPr>
          </a:p>
          <a:p>
            <a:pPr indent="-488950" lvl="0" marL="609600" rtl="0" algn="l">
              <a:spcBef>
                <a:spcPts val="13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Federal government contributes </a:t>
            </a:r>
            <a:r>
              <a:rPr lang="en-US" sz="2900">
                <a:solidFill>
                  <a:srgbClr val="2B2C42"/>
                </a:solidFill>
                <a:latin typeface="Georgia"/>
                <a:ea typeface="Georgia"/>
                <a:cs typeface="Georgia"/>
                <a:sym typeface="Georgia"/>
              </a:rPr>
              <a:t>significant</a:t>
            </a:r>
            <a:r>
              <a:rPr lang="en-US" sz="2900">
                <a:solidFill>
                  <a:srgbClr val="2B2C42"/>
                </a:solidFill>
                <a:latin typeface="Georgia"/>
                <a:ea typeface="Georgia"/>
                <a:cs typeface="Georgia"/>
                <a:sym typeface="Georgia"/>
              </a:rPr>
              <a:t> funds to each state Medicaid program</a:t>
            </a:r>
            <a:endParaRPr sz="2900">
              <a:solidFill>
                <a:srgbClr val="2B2C42"/>
              </a:solidFill>
              <a:latin typeface="Georgia"/>
              <a:ea typeface="Georgia"/>
              <a:cs typeface="Georgia"/>
              <a:sym typeface="Georgia"/>
            </a:endParaRPr>
          </a:p>
          <a:p>
            <a:pPr indent="-488950" lvl="0" marL="609600" rtl="0" algn="l">
              <a:spcBef>
                <a:spcPts val="13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States must comply with laws and regulation set by the federal Centers for Medicare and Medicaid Services (CMS) </a:t>
            </a:r>
            <a:endParaRPr sz="2900">
              <a:solidFill>
                <a:srgbClr val="2B2C42"/>
              </a:solidFill>
              <a:latin typeface="Georgia"/>
              <a:ea typeface="Georgia"/>
              <a:cs typeface="Georgia"/>
              <a:sym typeface="Georgia"/>
            </a:endParaRPr>
          </a:p>
          <a:p>
            <a:pPr indent="-488950" lvl="0" marL="609600" rtl="0" algn="l">
              <a:spcBef>
                <a:spcPts val="1300"/>
              </a:spcBef>
              <a:spcAft>
                <a:spcPts val="1300"/>
              </a:spcAft>
              <a:buClr>
                <a:srgbClr val="2B2C42"/>
              </a:buClr>
              <a:buSzPts val="2900"/>
              <a:buFont typeface="Georgia"/>
              <a:buChar char="●"/>
            </a:pPr>
            <a:r>
              <a:rPr lang="en-US" sz="2900">
                <a:solidFill>
                  <a:srgbClr val="2B2C42"/>
                </a:solidFill>
                <a:latin typeface="Georgia"/>
                <a:ea typeface="Georgia"/>
                <a:cs typeface="Georgia"/>
                <a:sym typeface="Georgia"/>
              </a:rPr>
              <a:t>Medicaid is an optional program but all states now offer it</a:t>
            </a:r>
            <a:endParaRPr sz="2900">
              <a:solidFill>
                <a:srgbClr val="2B2C42"/>
              </a:solidFill>
              <a:latin typeface="Georgia"/>
              <a:ea typeface="Georgia"/>
              <a:cs typeface="Georgia"/>
              <a:sym typeface="Georgia"/>
            </a:endParaRPr>
          </a:p>
        </p:txBody>
      </p:sp>
      <p:sp>
        <p:nvSpPr>
          <p:cNvPr id="232" name="Google Shape;232;p34"/>
          <p:cNvSpPr txBox="1"/>
          <p:nvPr/>
        </p:nvSpPr>
        <p:spPr>
          <a:xfrm>
            <a:off x="891385" y="741267"/>
            <a:ext cx="12985200" cy="11772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US" sz="4000">
                <a:solidFill>
                  <a:srgbClr val="2B2C42"/>
                </a:solidFill>
                <a:latin typeface="Libre Franklin"/>
                <a:ea typeface="Libre Franklin"/>
                <a:cs typeface="Libre Franklin"/>
                <a:sym typeface="Libre Franklin"/>
              </a:rPr>
              <a:t>A Brief History of Medicaid</a:t>
            </a:r>
            <a:endParaRPr b="1" sz="4000">
              <a:solidFill>
                <a:srgbClr val="2B2C42"/>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ctrTitle"/>
          </p:nvPr>
        </p:nvSpPr>
        <p:spPr>
          <a:xfrm>
            <a:off x="853033" y="1108653"/>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3700"/>
              <a:buFont typeface="Libre Franklin"/>
              <a:buNone/>
            </a:pPr>
            <a:r>
              <a:rPr lang="en-US" sz="3700">
                <a:solidFill>
                  <a:srgbClr val="2B2C42"/>
                </a:solidFill>
                <a:latin typeface="Libre Franklin"/>
                <a:ea typeface="Libre Franklin"/>
                <a:cs typeface="Libre Franklin"/>
                <a:sym typeface="Libre Franklin"/>
              </a:rPr>
              <a:t>Module 0:</a:t>
            </a:r>
            <a:endParaRPr/>
          </a:p>
        </p:txBody>
      </p:sp>
      <p:sp>
        <p:nvSpPr>
          <p:cNvPr id="108" name="Google Shape;108;p17"/>
          <p:cNvSpPr txBox="1"/>
          <p:nvPr>
            <p:ph idx="1" type="subTitle"/>
          </p:nvPr>
        </p:nvSpPr>
        <p:spPr>
          <a:xfrm>
            <a:off x="853033" y="4292133"/>
            <a:ext cx="10949400" cy="22077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6400"/>
              <a:buFont typeface="Arial"/>
              <a:buNone/>
            </a:pPr>
            <a:r>
              <a:rPr lang="en-US" sz="6400">
                <a:latin typeface="Libre Franklin"/>
                <a:ea typeface="Libre Franklin"/>
                <a:cs typeface="Libre Franklin"/>
                <a:sym typeface="Libre Franklin"/>
              </a:rPr>
              <a:t>Introduction</a:t>
            </a:r>
            <a:r>
              <a:rPr b="1" lang="en-US" sz="6400">
                <a:solidFill>
                  <a:srgbClr val="2B2C42"/>
                </a:solidFill>
                <a:latin typeface="Libre Franklin"/>
                <a:ea typeface="Libre Franklin"/>
                <a:cs typeface="Libre Franklin"/>
                <a:sym typeface="Libre Franklin"/>
              </a:rPr>
              <a:t> </a:t>
            </a:r>
            <a:r>
              <a:rPr lang="en-US" sz="6400">
                <a:latin typeface="Libre Franklin"/>
                <a:ea typeface="Libre Franklin"/>
                <a:cs typeface="Libre Franklin"/>
                <a:sym typeface="Libre Franklin"/>
              </a:rPr>
              <a:t>to the Series </a:t>
            </a:r>
            <a:endParaRPr b="1" i="0" sz="6400" u="none" cap="none" strike="noStrike">
              <a:solidFill>
                <a:srgbClr val="2B2C42"/>
              </a:solidFill>
              <a:latin typeface="Libre Franklin"/>
              <a:ea typeface="Libre Franklin"/>
              <a:cs typeface="Libre Franklin"/>
              <a:sym typeface="Libre Franklin"/>
            </a:endParaRPr>
          </a:p>
          <a:p>
            <a:pPr indent="0" lvl="0" marL="0" rtl="0" algn="l">
              <a:lnSpc>
                <a:spcPct val="90000"/>
              </a:lnSpc>
              <a:spcBef>
                <a:spcPts val="1300"/>
              </a:spcBef>
              <a:spcAft>
                <a:spcPts val="0"/>
              </a:spcAft>
              <a:buClr>
                <a:srgbClr val="2B2C42"/>
              </a:buClr>
              <a:buSzPts val="3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ph type="ctrTitle"/>
          </p:nvPr>
        </p:nvSpPr>
        <p:spPr>
          <a:xfrm>
            <a:off x="2031231" y="3357657"/>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Medicaid and Food</a:t>
            </a:r>
            <a:endParaRPr sz="5700">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6"/>
          <p:cNvPicPr preferRelativeResize="0"/>
          <p:nvPr/>
        </p:nvPicPr>
        <p:blipFill rotWithShape="1">
          <a:blip r:embed="rId3">
            <a:alphaModFix/>
          </a:blip>
          <a:srcRect b="0" l="5668" r="10473" t="4798"/>
          <a:stretch/>
        </p:blipFill>
        <p:spPr>
          <a:xfrm>
            <a:off x="863125" y="2369450"/>
            <a:ext cx="2924200" cy="3321075"/>
          </a:xfrm>
          <a:prstGeom prst="rect">
            <a:avLst/>
          </a:prstGeom>
          <a:noFill/>
          <a:ln>
            <a:noFill/>
          </a:ln>
        </p:spPr>
      </p:pic>
      <p:sp>
        <p:nvSpPr>
          <p:cNvPr id="245" name="Google Shape;245;p36"/>
          <p:cNvSpPr txBox="1"/>
          <p:nvPr/>
        </p:nvSpPr>
        <p:spPr>
          <a:xfrm>
            <a:off x="812224" y="5690525"/>
            <a:ext cx="2975100" cy="621300"/>
          </a:xfrm>
          <a:prstGeom prst="rect">
            <a:avLst/>
          </a:prstGeom>
          <a:noFill/>
          <a:ln>
            <a:noFill/>
          </a:ln>
        </p:spPr>
        <p:txBody>
          <a:bodyPr anchorCtr="0" anchor="t" bIns="121875" lIns="121875" spcFirstLastPara="1" rIns="121875" wrap="square" tIns="121875">
            <a:noAutofit/>
          </a:bodyPr>
          <a:lstStyle/>
          <a:p>
            <a:pPr indent="0" lvl="0" marL="0" rtl="0" algn="r">
              <a:spcBef>
                <a:spcPts val="0"/>
              </a:spcBef>
              <a:spcAft>
                <a:spcPts val="0"/>
              </a:spcAft>
              <a:buNone/>
            </a:pPr>
            <a:r>
              <a:rPr lang="en-US" sz="1700">
                <a:solidFill>
                  <a:srgbClr val="625B57"/>
                </a:solidFill>
                <a:highlight>
                  <a:srgbClr val="FFFFFF"/>
                </a:highlight>
              </a:rPr>
              <a:t>H. Jack Geiger opens clinic that prescribes food to malnourished families, 1967</a:t>
            </a:r>
            <a:br>
              <a:rPr lang="en-US" sz="1700">
                <a:solidFill>
                  <a:srgbClr val="625B57"/>
                </a:solidFill>
                <a:highlight>
                  <a:srgbClr val="FFFFFF"/>
                </a:highlight>
              </a:rPr>
            </a:br>
            <a:endParaRPr sz="1700">
              <a:solidFill>
                <a:srgbClr val="625B57"/>
              </a:solidFill>
            </a:endParaRPr>
          </a:p>
        </p:txBody>
      </p:sp>
      <p:sp>
        <p:nvSpPr>
          <p:cNvPr id="246" name="Google Shape;246;p36"/>
          <p:cNvSpPr/>
          <p:nvPr/>
        </p:nvSpPr>
        <p:spPr>
          <a:xfrm>
            <a:off x="4575575" y="3828875"/>
            <a:ext cx="1284600" cy="621300"/>
          </a:xfrm>
          <a:prstGeom prst="rightArrow">
            <a:avLst>
              <a:gd fmla="val 50000" name="adj1"/>
              <a:gd fmla="val 50000" name="adj2"/>
            </a:avLst>
          </a:prstGeom>
          <a:solidFill>
            <a:srgbClr val="1D77A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eorgia"/>
              <a:ea typeface="Georgia"/>
              <a:cs typeface="Georgia"/>
              <a:sym typeface="Georgia"/>
            </a:endParaRPr>
          </a:p>
        </p:txBody>
      </p:sp>
      <p:sp>
        <p:nvSpPr>
          <p:cNvPr id="247" name="Google Shape;247;p36"/>
          <p:cNvSpPr txBox="1"/>
          <p:nvPr/>
        </p:nvSpPr>
        <p:spPr>
          <a:xfrm>
            <a:off x="6523150" y="1942975"/>
            <a:ext cx="8175600" cy="5739300"/>
          </a:xfrm>
          <a:prstGeom prst="rect">
            <a:avLst/>
          </a:prstGeom>
          <a:noFill/>
          <a:ln>
            <a:noFill/>
          </a:ln>
        </p:spPr>
        <p:txBody>
          <a:bodyPr anchorCtr="0" anchor="t" bIns="91425" lIns="91425" spcFirstLastPara="1" rIns="91425" wrap="square" tIns="91425">
            <a:noAutofit/>
          </a:bodyPr>
          <a:lstStyle/>
          <a:p>
            <a:pPr indent="-412750" lvl="0" marL="457200" rtl="0" algn="l">
              <a:spcBef>
                <a:spcPts val="0"/>
              </a:spcBef>
              <a:spcAft>
                <a:spcPts val="0"/>
              </a:spcAft>
              <a:buClr>
                <a:srgbClr val="2B2C42"/>
              </a:buClr>
              <a:buSzPts val="2900"/>
              <a:buFont typeface="Georgia"/>
              <a:buChar char="●"/>
            </a:pPr>
            <a:r>
              <a:rPr lang="en-US" sz="2900">
                <a:solidFill>
                  <a:srgbClr val="2B2C42"/>
                </a:solidFill>
                <a:uFill>
                  <a:noFill/>
                </a:uFill>
                <a:latin typeface="Georgia"/>
                <a:ea typeface="Georgia"/>
                <a:cs typeface="Georgia"/>
                <a:sym typeface="Georgia"/>
                <a:hlinkClick r:id="rId4">
                  <a:extLst>
                    <a:ext uri="{A12FA001-AC4F-418D-AE19-62706E023703}">
                      <ahyp:hlinkClr val="tx"/>
                    </a:ext>
                  </a:extLst>
                </a:hlinkClick>
              </a:rPr>
              <a:t>Gus Schumacher Nutrition Incentive Program (GusNIP)</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Tufts Food Is Medicine Institute</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Food is Medicine Coalition</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Elevance Health Foundation </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Rockefeller Foundation</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American Heart Association </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White House Conference on Hunger, Nutrition &amp; Health</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HHS Food is Medicine Summit</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National Produce Prescription Collaborative </a:t>
            </a:r>
            <a:endParaRPr sz="2900">
              <a:solidFill>
                <a:srgbClr val="2B2C42"/>
              </a:solidFill>
              <a:latin typeface="Georgia"/>
              <a:ea typeface="Georgia"/>
              <a:cs typeface="Georgia"/>
              <a:sym typeface="Georgia"/>
            </a:endParaRPr>
          </a:p>
          <a:p>
            <a:pPr indent="-412750" lvl="0" marL="457200" rtl="0" algn="l">
              <a:lnSpc>
                <a:spcPct val="100000"/>
              </a:lnSpc>
              <a:spcBef>
                <a:spcPts val="1000"/>
              </a:spcBef>
              <a:spcAft>
                <a:spcPts val="0"/>
              </a:spcAft>
              <a:buClr>
                <a:srgbClr val="2B2C42"/>
              </a:buClr>
              <a:buSzPts val="2900"/>
              <a:buFont typeface="Georgia"/>
              <a:buChar char="●"/>
            </a:pPr>
            <a:r>
              <a:rPr lang="en-US" sz="2900">
                <a:solidFill>
                  <a:srgbClr val="2B2C42"/>
                </a:solidFill>
                <a:latin typeface="Georgia"/>
                <a:ea typeface="Georgia"/>
                <a:cs typeface="Georgia"/>
                <a:sym typeface="Georgia"/>
              </a:rPr>
              <a:t>Share Our Strength</a:t>
            </a:r>
            <a:endParaRPr sz="2900">
              <a:solidFill>
                <a:srgbClr val="2B2C42"/>
              </a:solidFill>
              <a:latin typeface="Georgia"/>
              <a:ea typeface="Georgia"/>
              <a:cs typeface="Georgia"/>
              <a:sym typeface="Georgia"/>
            </a:endParaRPr>
          </a:p>
          <a:p>
            <a:pPr indent="0" lvl="0" marL="0" rtl="0" algn="l">
              <a:spcBef>
                <a:spcPts val="1000"/>
              </a:spcBef>
              <a:spcAft>
                <a:spcPts val="0"/>
              </a:spcAft>
              <a:buNone/>
            </a:pPr>
            <a:r>
              <a:t/>
            </a:r>
            <a:endParaRPr sz="3700">
              <a:solidFill>
                <a:srgbClr val="2B2C42"/>
              </a:solidFill>
              <a:latin typeface="Georgia"/>
              <a:ea typeface="Georgia"/>
              <a:cs typeface="Georgia"/>
              <a:sym typeface="Georgia"/>
            </a:endParaRPr>
          </a:p>
        </p:txBody>
      </p:sp>
      <p:sp>
        <p:nvSpPr>
          <p:cNvPr id="248" name="Google Shape;248;p36"/>
          <p:cNvSpPr txBox="1"/>
          <p:nvPr/>
        </p:nvSpPr>
        <p:spPr>
          <a:xfrm>
            <a:off x="6523150" y="649975"/>
            <a:ext cx="8816700" cy="1154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500">
                <a:solidFill>
                  <a:srgbClr val="2B2C42"/>
                </a:solidFill>
                <a:latin typeface="Libre Franklin"/>
                <a:ea typeface="Libre Franklin"/>
                <a:cs typeface="Libre Franklin"/>
                <a:sym typeface="Libre Franklin"/>
              </a:rPr>
              <a:t>Many organizations are now investing in food and health including…</a:t>
            </a:r>
            <a:endParaRPr b="1" sz="3500">
              <a:solidFill>
                <a:srgbClr val="2B2C42"/>
              </a:solidFill>
              <a:latin typeface="Libre Franklin"/>
              <a:ea typeface="Libre Franklin"/>
              <a:cs typeface="Libre Franklin"/>
              <a:sym typeface="Libre Frankl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1117163" y="459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5300"/>
              <a:t>Food and Nutrition Security</a:t>
            </a:r>
            <a:endParaRPr sz="5300"/>
          </a:p>
        </p:txBody>
      </p:sp>
      <p:sp>
        <p:nvSpPr>
          <p:cNvPr id="255" name="Google Shape;255;p37"/>
          <p:cNvSpPr txBox="1"/>
          <p:nvPr>
            <p:ph idx="1" type="body"/>
          </p:nvPr>
        </p:nvSpPr>
        <p:spPr>
          <a:xfrm>
            <a:off x="2294970" y="5571267"/>
            <a:ext cx="5240100" cy="2631900"/>
          </a:xfrm>
          <a:prstGeom prst="rect">
            <a:avLst/>
          </a:prstGeom>
        </p:spPr>
        <p:txBody>
          <a:bodyPr anchorCtr="0" anchor="t" bIns="60925" lIns="121875" spcFirstLastPara="1" rIns="121875" wrap="square" tIns="60925">
            <a:normAutofit/>
          </a:bodyPr>
          <a:lstStyle/>
          <a:p>
            <a:pPr indent="0" lvl="0" marL="0" rtl="0" algn="ctr">
              <a:lnSpc>
                <a:spcPct val="100000"/>
              </a:lnSpc>
              <a:spcBef>
                <a:spcPts val="0"/>
              </a:spcBef>
              <a:spcAft>
                <a:spcPts val="0"/>
              </a:spcAft>
              <a:buNone/>
            </a:pPr>
            <a:r>
              <a:rPr b="1" lang="en-US" sz="2100">
                <a:solidFill>
                  <a:schemeClr val="dk1"/>
                </a:solidFill>
                <a:latin typeface="Arial"/>
                <a:ea typeface="Arial"/>
                <a:cs typeface="Arial"/>
                <a:sym typeface="Arial"/>
              </a:rPr>
              <a:t>Food Security</a:t>
            </a:r>
            <a:endParaRPr b="1" sz="2100">
              <a:solidFill>
                <a:schemeClr val="dk1"/>
              </a:solidFill>
              <a:latin typeface="Arial"/>
              <a:ea typeface="Arial"/>
              <a:cs typeface="Arial"/>
              <a:sym typeface="Arial"/>
            </a:endParaRPr>
          </a:p>
          <a:p>
            <a:pPr indent="0" lvl="0" marL="0" rtl="0" algn="ctr">
              <a:lnSpc>
                <a:spcPct val="100000"/>
              </a:lnSpc>
              <a:spcBef>
                <a:spcPts val="1300"/>
              </a:spcBef>
              <a:spcAft>
                <a:spcPts val="1300"/>
              </a:spcAft>
              <a:buClr>
                <a:schemeClr val="dk1"/>
              </a:buClr>
              <a:buSzPts val="1500"/>
              <a:buFont typeface="Arial"/>
              <a:buNone/>
            </a:pPr>
            <a:r>
              <a:rPr lang="en-US" sz="2100">
                <a:solidFill>
                  <a:schemeClr val="dk1"/>
                </a:solidFill>
                <a:latin typeface="Arial"/>
                <a:ea typeface="Arial"/>
                <a:cs typeface="Arial"/>
                <a:sym typeface="Arial"/>
              </a:rPr>
              <a:t>When all people, at all times, have physical and economic access to sufficient safe and nutritious food that meets their dietary needs and food preferences for an active and healthy life.</a:t>
            </a:r>
            <a:endParaRPr sz="2100"/>
          </a:p>
        </p:txBody>
      </p:sp>
      <p:sp>
        <p:nvSpPr>
          <p:cNvPr id="256" name="Google Shape;256;p37"/>
          <p:cNvSpPr txBox="1"/>
          <p:nvPr>
            <p:ph idx="2" type="body"/>
          </p:nvPr>
        </p:nvSpPr>
        <p:spPr>
          <a:xfrm>
            <a:off x="9170067" y="5571267"/>
            <a:ext cx="4784400" cy="1767600"/>
          </a:xfrm>
          <a:prstGeom prst="rect">
            <a:avLst/>
          </a:prstGeom>
        </p:spPr>
        <p:txBody>
          <a:bodyPr anchorCtr="0" anchor="t" bIns="60925" lIns="121875" spcFirstLastPara="1" rIns="121875" wrap="square" tIns="60925">
            <a:noAutofit/>
          </a:bodyPr>
          <a:lstStyle/>
          <a:p>
            <a:pPr indent="0" lvl="0" marL="0" rtl="0" algn="ctr">
              <a:lnSpc>
                <a:spcPct val="100000"/>
              </a:lnSpc>
              <a:spcBef>
                <a:spcPts val="0"/>
              </a:spcBef>
              <a:spcAft>
                <a:spcPts val="0"/>
              </a:spcAft>
              <a:buNone/>
            </a:pPr>
            <a:r>
              <a:rPr b="1" lang="en-US" sz="2100">
                <a:solidFill>
                  <a:schemeClr val="dk1"/>
                </a:solidFill>
                <a:latin typeface="Arial"/>
                <a:ea typeface="Arial"/>
                <a:cs typeface="Arial"/>
                <a:sym typeface="Arial"/>
              </a:rPr>
              <a:t>Nutrition Security</a:t>
            </a:r>
            <a:endParaRPr b="1" sz="2100">
              <a:solidFill>
                <a:schemeClr val="dk1"/>
              </a:solidFill>
              <a:latin typeface="Arial"/>
              <a:ea typeface="Arial"/>
              <a:cs typeface="Arial"/>
              <a:sym typeface="Arial"/>
            </a:endParaRPr>
          </a:p>
          <a:p>
            <a:pPr indent="0" lvl="0" marL="0" rtl="0" algn="ctr">
              <a:lnSpc>
                <a:spcPct val="100000"/>
              </a:lnSpc>
              <a:spcBef>
                <a:spcPts val="1300"/>
              </a:spcBef>
              <a:spcAft>
                <a:spcPts val="1300"/>
              </a:spcAft>
              <a:buNone/>
            </a:pPr>
            <a:r>
              <a:rPr lang="en-US" sz="2100">
                <a:solidFill>
                  <a:schemeClr val="dk1"/>
                </a:solidFill>
                <a:latin typeface="Arial"/>
                <a:ea typeface="Arial"/>
                <a:cs typeface="Arial"/>
                <a:sym typeface="Arial"/>
              </a:rPr>
              <a:t>Consistent and equitable access to healthy, safe, affordable foods essential to optimal health and well-being.</a:t>
            </a:r>
            <a:endParaRPr sz="2100"/>
          </a:p>
        </p:txBody>
      </p:sp>
      <p:pic>
        <p:nvPicPr>
          <p:cNvPr id="257" name="Google Shape;257;p37"/>
          <p:cNvPicPr preferRelativeResize="0"/>
          <p:nvPr/>
        </p:nvPicPr>
        <p:blipFill>
          <a:blip r:embed="rId3">
            <a:alphaModFix/>
          </a:blip>
          <a:stretch>
            <a:fillRect/>
          </a:stretch>
        </p:blipFill>
        <p:spPr>
          <a:xfrm>
            <a:off x="2526263" y="2529167"/>
            <a:ext cx="4777357" cy="2901333"/>
          </a:xfrm>
          <a:prstGeom prst="rect">
            <a:avLst/>
          </a:prstGeom>
          <a:noFill/>
          <a:ln>
            <a:noFill/>
          </a:ln>
        </p:spPr>
      </p:pic>
      <p:pic>
        <p:nvPicPr>
          <p:cNvPr id="258" name="Google Shape;258;p37"/>
          <p:cNvPicPr preferRelativeResize="0"/>
          <p:nvPr/>
        </p:nvPicPr>
        <p:blipFill>
          <a:blip r:embed="rId4">
            <a:alphaModFix/>
          </a:blip>
          <a:stretch>
            <a:fillRect/>
          </a:stretch>
        </p:blipFill>
        <p:spPr>
          <a:xfrm>
            <a:off x="9170000" y="2529167"/>
            <a:ext cx="4784663" cy="29013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1117163" y="617133"/>
            <a:ext cx="14015400" cy="1309500"/>
          </a:xfrm>
          <a:prstGeom prst="rect">
            <a:avLst/>
          </a:prstGeom>
        </p:spPr>
        <p:txBody>
          <a:bodyPr anchorCtr="0" anchor="ctr" bIns="60925" lIns="121875" spcFirstLastPara="1" rIns="121875" wrap="square" tIns="60925">
            <a:normAutofit/>
          </a:bodyPr>
          <a:lstStyle/>
          <a:p>
            <a:pPr indent="0" lvl="0" marL="0" marR="0" rtl="0" algn="l">
              <a:lnSpc>
                <a:spcPct val="90000"/>
              </a:lnSpc>
              <a:spcBef>
                <a:spcPts val="0"/>
              </a:spcBef>
              <a:spcAft>
                <a:spcPts val="0"/>
              </a:spcAft>
              <a:buNone/>
            </a:pPr>
            <a:r>
              <a:rPr lang="en-US" sz="5300">
                <a:solidFill>
                  <a:srgbClr val="2B2C42"/>
                </a:solidFill>
              </a:rPr>
              <a:t>Leaving Module 1</a:t>
            </a:r>
            <a:endParaRPr sz="5300">
              <a:solidFill>
                <a:srgbClr val="2B2C42"/>
              </a:solidFill>
            </a:endParaRPr>
          </a:p>
        </p:txBody>
      </p:sp>
      <p:sp>
        <p:nvSpPr>
          <p:cNvPr id="265" name="Google Shape;265;p38"/>
          <p:cNvSpPr txBox="1"/>
          <p:nvPr>
            <p:ph idx="1" type="body"/>
          </p:nvPr>
        </p:nvSpPr>
        <p:spPr>
          <a:xfrm>
            <a:off x="5190738" y="2585500"/>
            <a:ext cx="9784200" cy="5801700"/>
          </a:xfrm>
          <a:prstGeom prst="rect">
            <a:avLst/>
          </a:prstGeom>
        </p:spPr>
        <p:txBody>
          <a:bodyPr anchorCtr="0" anchor="t" bIns="60925" lIns="121875" spcFirstLastPara="1" rIns="121875" wrap="square" tIns="60925">
            <a:normAutofit/>
          </a:bodyPr>
          <a:lstStyle/>
          <a:p>
            <a:pPr indent="0" lvl="0" marL="0" rtl="0" algn="l">
              <a:lnSpc>
                <a:spcPct val="100000"/>
              </a:lnSpc>
              <a:spcBef>
                <a:spcPts val="0"/>
              </a:spcBef>
              <a:spcAft>
                <a:spcPts val="0"/>
              </a:spcAft>
              <a:buNone/>
            </a:pPr>
            <a:r>
              <a:rPr lang="en-US" sz="3200">
                <a:solidFill>
                  <a:srgbClr val="2B2C42"/>
                </a:solidFill>
              </a:rPr>
              <a:t>Learn More:</a:t>
            </a:r>
            <a:endParaRPr sz="3200">
              <a:solidFill>
                <a:srgbClr val="2B2C42"/>
              </a:solidFill>
            </a:endParaRPr>
          </a:p>
          <a:p>
            <a:pPr indent="0" lvl="0" marL="0" rtl="0" algn="l">
              <a:lnSpc>
                <a:spcPct val="100000"/>
              </a:lnSpc>
              <a:spcBef>
                <a:spcPts val="0"/>
              </a:spcBef>
              <a:spcAft>
                <a:spcPts val="0"/>
              </a:spcAft>
              <a:buNone/>
            </a:pPr>
            <a:r>
              <a:t/>
            </a:r>
            <a:endParaRPr sz="3100">
              <a:solidFill>
                <a:srgbClr val="2B2C42"/>
              </a:solidFill>
            </a:endParaRPr>
          </a:p>
          <a:p>
            <a:pPr indent="-488950" lvl="0" marL="609600" rtl="0" algn="l">
              <a:lnSpc>
                <a:spcPct val="100000"/>
              </a:lnSpc>
              <a:spcBef>
                <a:spcPts val="0"/>
              </a:spcBef>
              <a:spcAft>
                <a:spcPts val="0"/>
              </a:spcAft>
              <a:buClr>
                <a:srgbClr val="2B2C42"/>
              </a:buClr>
              <a:buSzPts val="2900"/>
              <a:buChar char="•"/>
            </a:pPr>
            <a:r>
              <a:rPr lang="en-US" sz="2900">
                <a:solidFill>
                  <a:srgbClr val="2B2C42"/>
                </a:solidFill>
              </a:rPr>
              <a:t>Visit Feeding America’s Map the Meal Gap website and consider deepening your knowledge about food insecurity among Medicaid enrollees in your state. </a:t>
            </a:r>
            <a:endParaRPr sz="2900">
              <a:solidFill>
                <a:srgbClr val="2B2C42"/>
              </a:solidFill>
            </a:endParaRPr>
          </a:p>
          <a:p>
            <a:pPr indent="-488950" lvl="0" marL="609600" rtl="0" algn="l">
              <a:lnSpc>
                <a:spcPct val="100000"/>
              </a:lnSpc>
              <a:spcBef>
                <a:spcPts val="1300"/>
              </a:spcBef>
              <a:spcAft>
                <a:spcPts val="0"/>
              </a:spcAft>
              <a:buClr>
                <a:srgbClr val="2B2C42"/>
              </a:buClr>
              <a:buSzPts val="2900"/>
              <a:buChar char="•"/>
            </a:pPr>
            <a:r>
              <a:rPr lang="en-US" sz="2900">
                <a:solidFill>
                  <a:srgbClr val="2B2C42"/>
                </a:solidFill>
              </a:rPr>
              <a:t>How might you support and </a:t>
            </a:r>
            <a:r>
              <a:rPr lang="en-US" sz="2900"/>
              <a:t>elevate </a:t>
            </a:r>
            <a:r>
              <a:rPr lang="en-US" sz="2900">
                <a:solidFill>
                  <a:srgbClr val="2B2C42"/>
                </a:solidFill>
              </a:rPr>
              <a:t>the voice and stories of Medicaid enrollees experiencing food insecurity? </a:t>
            </a:r>
            <a:endParaRPr sz="2900">
              <a:solidFill>
                <a:srgbClr val="2B2C42"/>
              </a:solidFill>
            </a:endParaRPr>
          </a:p>
          <a:p>
            <a:pPr indent="0" lvl="0" marL="0" rtl="0" algn="l">
              <a:lnSpc>
                <a:spcPct val="100000"/>
              </a:lnSpc>
              <a:spcBef>
                <a:spcPts val="1300"/>
              </a:spcBef>
              <a:spcAft>
                <a:spcPts val="0"/>
              </a:spcAft>
              <a:buNone/>
            </a:pPr>
            <a:r>
              <a:t/>
            </a:r>
            <a:endParaRPr sz="2700">
              <a:solidFill>
                <a:srgbClr val="2B2C42"/>
              </a:solidFill>
            </a:endParaRPr>
          </a:p>
          <a:p>
            <a:pPr indent="0" lvl="0" marL="0" rtl="0" algn="l">
              <a:lnSpc>
                <a:spcPct val="100000"/>
              </a:lnSpc>
              <a:spcBef>
                <a:spcPts val="1300"/>
              </a:spcBef>
              <a:spcAft>
                <a:spcPts val="0"/>
              </a:spcAft>
              <a:buClr>
                <a:schemeClr val="dk1"/>
              </a:buClr>
              <a:buSzPts val="1500"/>
              <a:buFont typeface="Arial"/>
              <a:buNone/>
            </a:pPr>
            <a:r>
              <a:t/>
            </a:r>
            <a:endParaRPr sz="2700">
              <a:solidFill>
                <a:srgbClr val="2B2C42"/>
              </a:solidFill>
            </a:endParaRPr>
          </a:p>
        </p:txBody>
      </p:sp>
      <p:grpSp>
        <p:nvGrpSpPr>
          <p:cNvPr id="266" name="Google Shape;266;p38"/>
          <p:cNvGrpSpPr/>
          <p:nvPr/>
        </p:nvGrpSpPr>
        <p:grpSpPr>
          <a:xfrm>
            <a:off x="1117052" y="2313705"/>
            <a:ext cx="3214714" cy="5729803"/>
            <a:chOff x="8900525" y="682925"/>
            <a:chExt cx="2412000" cy="3913800"/>
          </a:xfrm>
        </p:grpSpPr>
        <p:sp>
          <p:nvSpPr>
            <p:cNvPr id="267" name="Google Shape;267;p38"/>
            <p:cNvSpPr/>
            <p:nvPr/>
          </p:nvSpPr>
          <p:spPr>
            <a:xfrm>
              <a:off x="8900525" y="682925"/>
              <a:ext cx="2412000" cy="3913800"/>
            </a:xfrm>
            <a:prstGeom prst="rect">
              <a:avLst/>
            </a:prstGeom>
            <a:solidFill>
              <a:srgbClr val="C9DEEC"/>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268" name="Google Shape;268;p38"/>
            <p:cNvSpPr txBox="1"/>
            <p:nvPr/>
          </p:nvSpPr>
          <p:spPr>
            <a:xfrm>
              <a:off x="9054125" y="1404275"/>
              <a:ext cx="2104800" cy="2471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Clr>
                  <a:schemeClr val="dk1"/>
                </a:buClr>
                <a:buSzPts val="1500"/>
                <a:buFont typeface="Arial"/>
                <a:buNone/>
              </a:pPr>
              <a:r>
                <a:rPr lang="en-US" sz="2400">
                  <a:solidFill>
                    <a:schemeClr val="dk1"/>
                  </a:solidFill>
                  <a:latin typeface="Georgia"/>
                  <a:ea typeface="Georgia"/>
                  <a:cs typeface="Georgia"/>
                  <a:sym typeface="Georgia"/>
                </a:rPr>
                <a:t>Medicaid is evolving and there is long history of discussion around food and Medicaid.</a:t>
              </a:r>
              <a:endParaRPr sz="3900">
                <a:solidFill>
                  <a:srgbClr val="2B2C42"/>
                </a:solidFill>
                <a:latin typeface="Georgia"/>
                <a:ea typeface="Georgia"/>
                <a:cs typeface="Georgia"/>
                <a:sym typeface="Georgia"/>
              </a:endParaRPr>
            </a:p>
          </p:txBody>
        </p:sp>
        <p:sp>
          <p:nvSpPr>
            <p:cNvPr id="269" name="Google Shape;269;p38"/>
            <p:cNvSpPr txBox="1"/>
            <p:nvPr/>
          </p:nvSpPr>
          <p:spPr>
            <a:xfrm>
              <a:off x="9054125" y="919475"/>
              <a:ext cx="2104800" cy="378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US" sz="2800">
                  <a:solidFill>
                    <a:srgbClr val="2B2C42"/>
                  </a:solidFill>
                  <a:latin typeface="Libre Franklin"/>
                  <a:ea typeface="Libre Franklin"/>
                  <a:cs typeface="Libre Franklin"/>
                  <a:sym typeface="Libre Franklin"/>
                </a:rPr>
                <a:t>Key Takeaway</a:t>
              </a:r>
              <a:endParaRPr b="1" sz="2800">
                <a:solidFill>
                  <a:srgbClr val="2B2C42"/>
                </a:solidFill>
                <a:latin typeface="Libre Franklin"/>
                <a:ea typeface="Libre Franklin"/>
                <a:cs typeface="Libre Franklin"/>
                <a:sym typeface="Libre Franklin"/>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ph type="ctrTitle"/>
          </p:nvPr>
        </p:nvSpPr>
        <p:spPr>
          <a:xfrm>
            <a:off x="853033" y="1108653"/>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3700"/>
              <a:buFont typeface="Libre Franklin"/>
              <a:buNone/>
            </a:pPr>
            <a:r>
              <a:rPr lang="en-US" sz="3700">
                <a:solidFill>
                  <a:srgbClr val="2B2C42"/>
                </a:solidFill>
                <a:latin typeface="Libre Franklin"/>
                <a:ea typeface="Libre Franklin"/>
                <a:cs typeface="Libre Franklin"/>
                <a:sym typeface="Libre Franklin"/>
              </a:rPr>
              <a:t>Module 2:</a:t>
            </a:r>
            <a:endParaRPr/>
          </a:p>
        </p:txBody>
      </p:sp>
      <p:sp>
        <p:nvSpPr>
          <p:cNvPr id="275" name="Google Shape;275;p39"/>
          <p:cNvSpPr txBox="1"/>
          <p:nvPr>
            <p:ph idx="1" type="subTitle"/>
          </p:nvPr>
        </p:nvSpPr>
        <p:spPr>
          <a:xfrm>
            <a:off x="853033" y="4292133"/>
            <a:ext cx="11561100" cy="25833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6400"/>
              <a:buFont typeface="Arial"/>
              <a:buNone/>
            </a:pPr>
            <a:r>
              <a:rPr lang="en-US" sz="6400">
                <a:solidFill>
                  <a:srgbClr val="2B2C42"/>
                </a:solidFill>
                <a:latin typeface="Libre Franklin"/>
                <a:ea typeface="Libre Franklin"/>
                <a:cs typeface="Libre Franklin"/>
                <a:sym typeface="Libre Franklin"/>
              </a:rPr>
              <a:t>Medicaid Eligibility and Benefits</a:t>
            </a:r>
            <a:endParaRPr b="0" i="0" sz="6400" u="none" cap="none" strike="noStrike">
              <a:solidFill>
                <a:srgbClr val="2B2C42"/>
              </a:solidFill>
              <a:latin typeface="Libre Franklin"/>
              <a:ea typeface="Libre Franklin"/>
              <a:cs typeface="Libre Franklin"/>
              <a:sym typeface="Libre Franklin"/>
            </a:endParaRPr>
          </a:p>
          <a:p>
            <a:pPr indent="0" lvl="0" marL="0" rtl="0" algn="l">
              <a:lnSpc>
                <a:spcPct val="90000"/>
              </a:lnSpc>
              <a:spcBef>
                <a:spcPts val="1300"/>
              </a:spcBef>
              <a:spcAft>
                <a:spcPts val="0"/>
              </a:spcAft>
              <a:buClr>
                <a:srgbClr val="2B2C42"/>
              </a:buClr>
              <a:buSzPts val="3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0"/>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Medicaid Enrollment: </a:t>
            </a:r>
            <a:endParaRPr sz="5700">
              <a:latin typeface="Georgia"/>
              <a:ea typeface="Georgia"/>
              <a:cs typeface="Georgia"/>
              <a:sym typeface="Georgia"/>
            </a:endParaRPr>
          </a:p>
          <a:p>
            <a:pPr indent="0" lvl="0" marL="0" rtl="0" algn="ctr">
              <a:spcBef>
                <a:spcPts val="0"/>
              </a:spcBef>
              <a:spcAft>
                <a:spcPts val="0"/>
              </a:spcAft>
              <a:buNone/>
            </a:pPr>
            <a:r>
              <a:rPr lang="en-US" sz="5700">
                <a:latin typeface="Georgia"/>
                <a:ea typeface="Georgia"/>
                <a:cs typeface="Georgia"/>
                <a:sym typeface="Georgia"/>
              </a:rPr>
              <a:t>Eligibility and Expansion</a:t>
            </a:r>
            <a:endParaRPr sz="5700">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41"/>
          <p:cNvPicPr preferRelativeResize="0"/>
          <p:nvPr/>
        </p:nvPicPr>
        <p:blipFill>
          <a:blip r:embed="rId3">
            <a:alphaModFix/>
          </a:blip>
          <a:stretch>
            <a:fillRect/>
          </a:stretch>
        </p:blipFill>
        <p:spPr>
          <a:xfrm>
            <a:off x="2429938" y="760168"/>
            <a:ext cx="11389793" cy="8026896"/>
          </a:xfrm>
          <a:prstGeom prst="rect">
            <a:avLst/>
          </a:prstGeom>
          <a:noFill/>
          <a:ln>
            <a:noFill/>
          </a:ln>
        </p:spPr>
      </p:pic>
      <p:sp>
        <p:nvSpPr>
          <p:cNvPr id="288" name="Google Shape;288;p41"/>
          <p:cNvSpPr/>
          <p:nvPr/>
        </p:nvSpPr>
        <p:spPr>
          <a:xfrm>
            <a:off x="443627" y="8214300"/>
            <a:ext cx="3977700" cy="929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2"/>
          <p:cNvPicPr preferRelativeResize="0"/>
          <p:nvPr/>
        </p:nvPicPr>
        <p:blipFill>
          <a:blip r:embed="rId3">
            <a:alphaModFix/>
          </a:blip>
          <a:stretch>
            <a:fillRect/>
          </a:stretch>
        </p:blipFill>
        <p:spPr>
          <a:xfrm>
            <a:off x="3253295" y="1673367"/>
            <a:ext cx="9743060" cy="6386807"/>
          </a:xfrm>
          <a:prstGeom prst="rect">
            <a:avLst/>
          </a:prstGeom>
          <a:noFill/>
          <a:ln>
            <a:noFill/>
          </a:ln>
        </p:spPr>
      </p:pic>
      <p:sp>
        <p:nvSpPr>
          <p:cNvPr id="295" name="Google Shape;295;p42"/>
          <p:cNvSpPr txBox="1"/>
          <p:nvPr/>
        </p:nvSpPr>
        <p:spPr>
          <a:xfrm>
            <a:off x="3188154" y="8217100"/>
            <a:ext cx="9873300" cy="584700"/>
          </a:xfrm>
          <a:prstGeom prst="rect">
            <a:avLst/>
          </a:prstGeom>
          <a:noFill/>
          <a:ln>
            <a:noFill/>
          </a:ln>
        </p:spPr>
        <p:txBody>
          <a:bodyPr anchorCtr="0" anchor="t" bIns="121875" lIns="121875" spcFirstLastPara="1" rIns="121875" wrap="square" tIns="121875">
            <a:spAutoFit/>
          </a:bodyPr>
          <a:lstStyle/>
          <a:p>
            <a:pPr indent="0" lvl="0" marL="0" rtl="0" algn="ctr">
              <a:spcBef>
                <a:spcPts val="0"/>
              </a:spcBef>
              <a:spcAft>
                <a:spcPts val="0"/>
              </a:spcAft>
              <a:buNone/>
            </a:pPr>
            <a:r>
              <a:rPr lang="en-US" sz="1100">
                <a:solidFill>
                  <a:srgbClr val="625B57"/>
                </a:solidFill>
                <a:highlight>
                  <a:schemeClr val="lt1"/>
                </a:highlight>
              </a:rPr>
              <a:t>Source: </a:t>
            </a:r>
            <a:r>
              <a:rPr i="1" lang="en-US" sz="1100">
                <a:solidFill>
                  <a:srgbClr val="625B57"/>
                </a:solidFill>
              </a:rPr>
              <a:t>Status of State Medicaid expansion Decisions: Interactive Map | KFF</a:t>
            </a:r>
            <a:r>
              <a:rPr lang="en-US" sz="1100">
                <a:solidFill>
                  <a:srgbClr val="625B57"/>
                </a:solidFill>
              </a:rPr>
              <a:t>. (2023, September 26). KFF. </a:t>
            </a:r>
            <a:r>
              <a:rPr lang="en-US" sz="1100" u="sng">
                <a:solidFill>
                  <a:schemeClr val="hlink"/>
                </a:solidFill>
                <a:hlinkClick r:id="rId4"/>
              </a:rPr>
              <a:t>https://www.kff.org/medicaid/issue-brief/status-of-state-medicaid-expansion-decisions-interactive-map/</a:t>
            </a:r>
            <a:r>
              <a:rPr lang="en-US" sz="1100">
                <a:solidFill>
                  <a:srgbClr val="625B57"/>
                </a:solidFill>
              </a:rPr>
              <a:t> </a:t>
            </a:r>
            <a:endParaRPr sz="1100">
              <a:solidFill>
                <a:srgbClr val="625B57"/>
              </a:solidFill>
            </a:endParaRPr>
          </a:p>
        </p:txBody>
      </p:sp>
      <p:sp>
        <p:nvSpPr>
          <p:cNvPr id="296" name="Google Shape;296;p42"/>
          <p:cNvSpPr txBox="1"/>
          <p:nvPr>
            <p:ph type="title"/>
          </p:nvPr>
        </p:nvSpPr>
        <p:spPr>
          <a:xfrm>
            <a:off x="1117163" y="389400"/>
            <a:ext cx="14015400" cy="1250700"/>
          </a:xfrm>
          <a:prstGeom prst="rect">
            <a:avLst/>
          </a:prstGeom>
        </p:spPr>
        <p:txBody>
          <a:bodyPr anchorCtr="0" anchor="ctr" bIns="60925" lIns="121875" spcFirstLastPara="1" rIns="121875" wrap="square" tIns="60925">
            <a:normAutofit/>
          </a:bodyPr>
          <a:lstStyle/>
          <a:p>
            <a:pPr indent="0" lvl="0" marL="0" rtl="0" algn="ctr">
              <a:spcBef>
                <a:spcPts val="0"/>
              </a:spcBef>
              <a:spcAft>
                <a:spcPts val="0"/>
              </a:spcAft>
              <a:buNone/>
            </a:pPr>
            <a:r>
              <a:rPr lang="en-US" sz="4100"/>
              <a:t>Status of Medicaid </a:t>
            </a:r>
            <a:r>
              <a:rPr lang="en-US" sz="4100"/>
              <a:t>Expansion</a:t>
            </a:r>
            <a:r>
              <a:rPr lang="en-US" sz="4100"/>
              <a:t> as of Sept 2023</a:t>
            </a:r>
            <a:endParaRPr sz="4100"/>
          </a:p>
        </p:txBody>
      </p:sp>
      <p:sp>
        <p:nvSpPr>
          <p:cNvPr id="297" name="Google Shape;297;p42"/>
          <p:cNvSpPr/>
          <p:nvPr/>
        </p:nvSpPr>
        <p:spPr>
          <a:xfrm>
            <a:off x="505836" y="8217100"/>
            <a:ext cx="3998400" cy="90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3"/>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Medicaid Enrollment: </a:t>
            </a:r>
            <a:endParaRPr sz="5700">
              <a:latin typeface="Georgia"/>
              <a:ea typeface="Georgia"/>
              <a:cs typeface="Georgia"/>
              <a:sym typeface="Georgia"/>
            </a:endParaRPr>
          </a:p>
          <a:p>
            <a:pPr indent="0" lvl="0" marL="0" rtl="0" algn="ctr">
              <a:spcBef>
                <a:spcPts val="0"/>
              </a:spcBef>
              <a:spcAft>
                <a:spcPts val="0"/>
              </a:spcAft>
              <a:buNone/>
            </a:pPr>
            <a:r>
              <a:rPr lang="en-US" sz="5700">
                <a:latin typeface="Georgia"/>
                <a:ea typeface="Georgia"/>
                <a:cs typeface="Georgia"/>
                <a:sym typeface="Georgia"/>
              </a:rPr>
              <a:t>A Cross-Section of America</a:t>
            </a:r>
            <a:endParaRPr sz="5700">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4"/>
          <p:cNvSpPr txBox="1"/>
          <p:nvPr>
            <p:ph type="title"/>
          </p:nvPr>
        </p:nvSpPr>
        <p:spPr>
          <a:xfrm>
            <a:off x="1117163" y="486833"/>
            <a:ext cx="72051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4500"/>
              <a:t>Examples of Medicaid </a:t>
            </a:r>
            <a:r>
              <a:rPr lang="en-US" sz="4500"/>
              <a:t>Mandatory</a:t>
            </a:r>
            <a:r>
              <a:rPr lang="en-US" sz="4500"/>
              <a:t> Benefits</a:t>
            </a:r>
            <a:endParaRPr sz="4500"/>
          </a:p>
        </p:txBody>
      </p:sp>
      <p:sp>
        <p:nvSpPr>
          <p:cNvPr id="310" name="Google Shape;310;p44"/>
          <p:cNvSpPr txBox="1"/>
          <p:nvPr>
            <p:ph idx="1" type="body"/>
          </p:nvPr>
        </p:nvSpPr>
        <p:spPr>
          <a:xfrm>
            <a:off x="912443" y="2465700"/>
            <a:ext cx="7205100" cy="5801700"/>
          </a:xfrm>
          <a:prstGeom prst="rect">
            <a:avLst/>
          </a:prstGeom>
        </p:spPr>
        <p:txBody>
          <a:bodyPr anchorCtr="0" anchor="t" bIns="60925" lIns="121875" spcFirstLastPara="1" rIns="121875" wrap="square" tIns="60925">
            <a:noAutofit/>
          </a:bodyPr>
          <a:lstStyle/>
          <a:p>
            <a:pPr indent="-463550" lvl="0" marL="609600" rtl="0" algn="l">
              <a:lnSpc>
                <a:spcPct val="100000"/>
              </a:lnSpc>
              <a:spcBef>
                <a:spcPts val="1300"/>
              </a:spcBef>
              <a:spcAft>
                <a:spcPts val="0"/>
              </a:spcAft>
              <a:buSzPts val="2500"/>
              <a:buChar char="•"/>
            </a:pPr>
            <a:r>
              <a:rPr lang="en-US" sz="2500"/>
              <a:t>Inpatient hospital services</a:t>
            </a:r>
            <a:endParaRPr sz="2500"/>
          </a:p>
          <a:p>
            <a:pPr indent="-463550" lvl="0" marL="609600" rtl="0" algn="l">
              <a:lnSpc>
                <a:spcPct val="100000"/>
              </a:lnSpc>
              <a:spcBef>
                <a:spcPts val="1300"/>
              </a:spcBef>
              <a:spcAft>
                <a:spcPts val="0"/>
              </a:spcAft>
              <a:buSzPts val="2500"/>
              <a:buChar char="•"/>
            </a:pPr>
            <a:r>
              <a:rPr lang="en-US" sz="2500"/>
              <a:t>Outpatient hospital services</a:t>
            </a:r>
            <a:endParaRPr sz="2500"/>
          </a:p>
          <a:p>
            <a:pPr indent="-463550" lvl="0" marL="609600" rtl="0" algn="l">
              <a:lnSpc>
                <a:spcPct val="100000"/>
              </a:lnSpc>
              <a:spcBef>
                <a:spcPts val="1300"/>
              </a:spcBef>
              <a:spcAft>
                <a:spcPts val="0"/>
              </a:spcAft>
              <a:buSzPts val="2500"/>
              <a:buChar char="•"/>
            </a:pPr>
            <a:r>
              <a:rPr lang="en-US" sz="2500"/>
              <a:t>EPSDT: Early and Periodic Screening, Diagnostic, and Treatment Services</a:t>
            </a:r>
            <a:endParaRPr sz="2500"/>
          </a:p>
          <a:p>
            <a:pPr indent="-463550" lvl="0" marL="609600" rtl="0" algn="l">
              <a:lnSpc>
                <a:spcPct val="100000"/>
              </a:lnSpc>
              <a:spcBef>
                <a:spcPts val="1300"/>
              </a:spcBef>
              <a:spcAft>
                <a:spcPts val="0"/>
              </a:spcAft>
              <a:buSzPts val="2500"/>
              <a:buChar char="•"/>
            </a:pPr>
            <a:r>
              <a:rPr lang="en-US" sz="2500"/>
              <a:t>Nursing Facility Services</a:t>
            </a:r>
            <a:endParaRPr sz="2500"/>
          </a:p>
          <a:p>
            <a:pPr indent="-463550" lvl="0" marL="609600" rtl="0" algn="l">
              <a:lnSpc>
                <a:spcPct val="100000"/>
              </a:lnSpc>
              <a:spcBef>
                <a:spcPts val="1300"/>
              </a:spcBef>
              <a:spcAft>
                <a:spcPts val="0"/>
              </a:spcAft>
              <a:buSzPts val="2500"/>
              <a:buChar char="•"/>
            </a:pPr>
            <a:r>
              <a:rPr lang="en-US" sz="2500"/>
              <a:t>Home health services</a:t>
            </a:r>
            <a:endParaRPr sz="2500"/>
          </a:p>
          <a:p>
            <a:pPr indent="-463550" lvl="0" marL="609600" rtl="0" algn="l">
              <a:lnSpc>
                <a:spcPct val="100000"/>
              </a:lnSpc>
              <a:spcBef>
                <a:spcPts val="1300"/>
              </a:spcBef>
              <a:spcAft>
                <a:spcPts val="0"/>
              </a:spcAft>
              <a:buSzPts val="2500"/>
              <a:buChar char="•"/>
            </a:pPr>
            <a:r>
              <a:rPr lang="en-US" sz="2500"/>
              <a:t>Physician services</a:t>
            </a:r>
            <a:endParaRPr sz="2500"/>
          </a:p>
          <a:p>
            <a:pPr indent="-463550" lvl="0" marL="609600" rtl="0" algn="l">
              <a:lnSpc>
                <a:spcPct val="100000"/>
              </a:lnSpc>
              <a:spcBef>
                <a:spcPts val="1300"/>
              </a:spcBef>
              <a:spcAft>
                <a:spcPts val="0"/>
              </a:spcAft>
              <a:buSzPts val="2500"/>
              <a:buChar char="•"/>
            </a:pPr>
            <a:r>
              <a:rPr lang="en-US" sz="2500"/>
              <a:t>Laboratory and X-ray services</a:t>
            </a:r>
            <a:endParaRPr sz="2500"/>
          </a:p>
          <a:p>
            <a:pPr indent="-463550" lvl="0" marL="609600" rtl="0" algn="l">
              <a:lnSpc>
                <a:spcPct val="100000"/>
              </a:lnSpc>
              <a:spcBef>
                <a:spcPts val="1300"/>
              </a:spcBef>
              <a:spcAft>
                <a:spcPts val="0"/>
              </a:spcAft>
              <a:buSzPts val="2500"/>
              <a:buChar char="•"/>
            </a:pPr>
            <a:r>
              <a:rPr lang="en-US" sz="2500"/>
              <a:t>Family planning services</a:t>
            </a:r>
            <a:endParaRPr sz="2500"/>
          </a:p>
          <a:p>
            <a:pPr indent="0" lvl="0" marL="0" rtl="0" algn="l">
              <a:lnSpc>
                <a:spcPct val="100000"/>
              </a:lnSpc>
              <a:spcBef>
                <a:spcPts val="1300"/>
              </a:spcBef>
              <a:spcAft>
                <a:spcPts val="0"/>
              </a:spcAft>
              <a:buClr>
                <a:schemeClr val="dk1"/>
              </a:buClr>
              <a:buSzPts val="1500"/>
              <a:buFont typeface="Arial"/>
              <a:buNone/>
            </a:pPr>
            <a:r>
              <a:t/>
            </a:r>
            <a:endParaRPr sz="3900"/>
          </a:p>
          <a:p>
            <a:pPr indent="0" lvl="0" marL="0" rtl="0" algn="l">
              <a:lnSpc>
                <a:spcPct val="100000"/>
              </a:lnSpc>
              <a:spcBef>
                <a:spcPts val="1300"/>
              </a:spcBef>
              <a:spcAft>
                <a:spcPts val="1300"/>
              </a:spcAft>
              <a:buNone/>
            </a:pPr>
            <a:r>
              <a:t/>
            </a:r>
            <a:endParaRPr sz="3900"/>
          </a:p>
        </p:txBody>
      </p:sp>
      <p:pic>
        <p:nvPicPr>
          <p:cNvPr id="311" name="Google Shape;311;p44"/>
          <p:cNvPicPr preferRelativeResize="0"/>
          <p:nvPr/>
        </p:nvPicPr>
        <p:blipFill rotWithShape="1">
          <a:blip r:embed="rId3">
            <a:alphaModFix/>
          </a:blip>
          <a:srcRect b="0" l="18696" r="22005" t="0"/>
          <a:stretch/>
        </p:blipFill>
        <p:spPr>
          <a:xfrm>
            <a:off x="8117628" y="0"/>
            <a:ext cx="8132024" cy="9143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idx="1" type="subTitle"/>
          </p:nvPr>
        </p:nvSpPr>
        <p:spPr>
          <a:xfrm>
            <a:off x="1905122" y="3468184"/>
            <a:ext cx="12187200" cy="2207700"/>
          </a:xfrm>
          <a:prstGeom prst="rect">
            <a:avLst/>
          </a:prstGeom>
        </p:spPr>
        <p:txBody>
          <a:bodyPr anchorCtr="0" anchor="t" bIns="60925" lIns="121875" spcFirstLastPara="1" rIns="121875" wrap="square" tIns="60925">
            <a:normAutofit/>
          </a:bodyPr>
          <a:lstStyle/>
          <a:p>
            <a:pPr indent="0" lvl="0" marL="0" rtl="0" algn="l">
              <a:spcBef>
                <a:spcPts val="1300"/>
              </a:spcBef>
              <a:spcAft>
                <a:spcPts val="0"/>
              </a:spcAft>
              <a:buNone/>
            </a:pPr>
            <a:r>
              <a:rPr lang="en-US" sz="3100">
                <a:solidFill>
                  <a:srgbClr val="444746"/>
                </a:solidFill>
                <a:latin typeface="Libre Franklin"/>
                <a:ea typeface="Libre Franklin"/>
                <a:cs typeface="Libre Franklin"/>
                <a:sym typeface="Libre Franklin"/>
              </a:rPr>
              <a:t>You can find ancillary resources in the video description or below each video on the website. </a:t>
            </a:r>
            <a:endParaRPr sz="4900">
              <a:latin typeface="Libre Franklin"/>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5"/>
          <p:cNvSpPr txBox="1"/>
          <p:nvPr>
            <p:ph type="title"/>
          </p:nvPr>
        </p:nvSpPr>
        <p:spPr>
          <a:xfrm>
            <a:off x="1040627" y="327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3600"/>
              <a:t>Early and Periodic Screening, Diagnostic and Treatment </a:t>
            </a:r>
            <a:endParaRPr sz="3600"/>
          </a:p>
        </p:txBody>
      </p:sp>
      <p:sp>
        <p:nvSpPr>
          <p:cNvPr id="318" name="Google Shape;318;p45"/>
          <p:cNvSpPr txBox="1"/>
          <p:nvPr>
            <p:ph idx="2" type="body"/>
          </p:nvPr>
        </p:nvSpPr>
        <p:spPr>
          <a:xfrm>
            <a:off x="1040627" y="1860267"/>
            <a:ext cx="6906000" cy="5801700"/>
          </a:xfrm>
          <a:prstGeom prst="rect">
            <a:avLst/>
          </a:prstGeom>
        </p:spPr>
        <p:txBody>
          <a:bodyPr anchorCtr="0" anchor="t" bIns="60925" lIns="121875" spcFirstLastPara="1" rIns="121875" wrap="square" tIns="60925">
            <a:noAutofit/>
          </a:bodyPr>
          <a:lstStyle/>
          <a:p>
            <a:pPr indent="0" lvl="0" marL="0" rtl="0" algn="l">
              <a:spcBef>
                <a:spcPts val="1300"/>
              </a:spcBef>
              <a:spcAft>
                <a:spcPts val="0"/>
              </a:spcAft>
              <a:buNone/>
            </a:pPr>
            <a:r>
              <a:rPr b="1" lang="en-US" sz="2700">
                <a:latin typeface="Libre Franklin"/>
                <a:ea typeface="Libre Franklin"/>
                <a:cs typeface="Libre Franklin"/>
                <a:sym typeface="Libre Franklin"/>
              </a:rPr>
              <a:t>The regulation says:</a:t>
            </a:r>
            <a:endParaRPr sz="2700">
              <a:latin typeface="Libre Franklin Medium"/>
              <a:ea typeface="Libre Franklin Medium"/>
              <a:cs typeface="Libre Franklin Medium"/>
              <a:sym typeface="Libre Franklin Medium"/>
            </a:endParaRPr>
          </a:p>
          <a:p>
            <a:pPr indent="-476250" lvl="1" marL="1219200" rtl="0" algn="l">
              <a:spcBef>
                <a:spcPts val="700"/>
              </a:spcBef>
              <a:spcAft>
                <a:spcPts val="0"/>
              </a:spcAft>
              <a:buSzPts val="2700"/>
              <a:buChar char="•"/>
            </a:pPr>
            <a:r>
              <a:rPr lang="en-US" sz="2700"/>
              <a:t>“...early and periodic screening and diagnosis of eligible Medicaid beneficiaries under age 21 to ascertain physical and mental defects, and providing treatment to correct or ameliorate defects and chronic conditions found”</a:t>
            </a:r>
            <a:endParaRPr sz="2700"/>
          </a:p>
          <a:p>
            <a:pPr indent="0" lvl="0" marL="1219200" rtl="0" algn="l">
              <a:spcBef>
                <a:spcPts val="1300"/>
              </a:spcBef>
              <a:spcAft>
                <a:spcPts val="0"/>
              </a:spcAft>
              <a:buNone/>
            </a:pPr>
            <a:r>
              <a:t/>
            </a:r>
            <a:endParaRPr sz="2700"/>
          </a:p>
          <a:p>
            <a:pPr indent="0" lvl="0" marL="0" rtl="0" algn="l">
              <a:spcBef>
                <a:spcPts val="1300"/>
              </a:spcBef>
              <a:spcAft>
                <a:spcPts val="0"/>
              </a:spcAft>
              <a:buNone/>
            </a:pPr>
            <a:r>
              <a:rPr b="1" lang="en-US" sz="2700">
                <a:latin typeface="Libre Franklin"/>
                <a:ea typeface="Libre Franklin"/>
                <a:cs typeface="Libre Franklin"/>
                <a:sym typeface="Libre Franklin"/>
              </a:rPr>
              <a:t>Which means:</a:t>
            </a:r>
            <a:endParaRPr b="1" sz="2700">
              <a:latin typeface="Libre Franklin"/>
              <a:ea typeface="Libre Franklin"/>
              <a:cs typeface="Libre Franklin"/>
              <a:sym typeface="Libre Franklin"/>
            </a:endParaRPr>
          </a:p>
          <a:p>
            <a:pPr indent="-476250" lvl="1" marL="1219200" rtl="0" algn="l">
              <a:spcBef>
                <a:spcPts val="700"/>
              </a:spcBef>
              <a:spcAft>
                <a:spcPts val="0"/>
              </a:spcAft>
              <a:buSzPts val="2700"/>
              <a:buChar char="•"/>
            </a:pPr>
            <a:r>
              <a:rPr lang="en-US" sz="2700"/>
              <a:t>Any service that is medically required to promote a child’s health and well-being should be covered under Medicaid</a:t>
            </a:r>
            <a:endParaRPr sz="2700"/>
          </a:p>
          <a:p>
            <a:pPr indent="0" lvl="0" marL="609600" rtl="0" algn="l">
              <a:spcBef>
                <a:spcPts val="1300"/>
              </a:spcBef>
              <a:spcAft>
                <a:spcPts val="0"/>
              </a:spcAft>
              <a:buNone/>
            </a:pPr>
            <a:r>
              <a:t/>
            </a:r>
            <a:endParaRPr sz="2700"/>
          </a:p>
          <a:p>
            <a:pPr indent="0" lvl="0" marL="0" rtl="0" algn="l">
              <a:spcBef>
                <a:spcPts val="1300"/>
              </a:spcBef>
              <a:spcAft>
                <a:spcPts val="0"/>
              </a:spcAft>
              <a:buClr>
                <a:schemeClr val="dk1"/>
              </a:buClr>
              <a:buSzPts val="1500"/>
              <a:buFont typeface="Arial"/>
              <a:buNone/>
            </a:pPr>
            <a:r>
              <a:t/>
            </a:r>
            <a:endParaRPr/>
          </a:p>
          <a:p>
            <a:pPr indent="0" lvl="0" marL="0" rtl="0" algn="l">
              <a:spcBef>
                <a:spcPts val="1300"/>
              </a:spcBef>
              <a:spcAft>
                <a:spcPts val="0"/>
              </a:spcAft>
              <a:buNone/>
            </a:pPr>
            <a:r>
              <a:t/>
            </a:r>
            <a:endParaRPr/>
          </a:p>
        </p:txBody>
      </p:sp>
      <p:pic>
        <p:nvPicPr>
          <p:cNvPr id="319" name="Google Shape;319;p45"/>
          <p:cNvPicPr preferRelativeResize="0"/>
          <p:nvPr/>
        </p:nvPicPr>
        <p:blipFill rotWithShape="1">
          <a:blip r:embed="rId3">
            <a:alphaModFix/>
          </a:blip>
          <a:srcRect b="0" l="6253" r="39413" t="0"/>
          <a:stretch/>
        </p:blipFill>
        <p:spPr>
          <a:xfrm>
            <a:off x="8892858" y="1955933"/>
            <a:ext cx="5618068" cy="6717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Medicaid and Food Insecurity</a:t>
            </a:r>
            <a:endParaRPr sz="5700">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47"/>
          <p:cNvPicPr preferRelativeResize="0"/>
          <p:nvPr/>
        </p:nvPicPr>
        <p:blipFill rotWithShape="1">
          <a:blip r:embed="rId3">
            <a:alphaModFix/>
          </a:blip>
          <a:srcRect b="0" l="0" r="0" t="0"/>
          <a:stretch/>
        </p:blipFill>
        <p:spPr>
          <a:xfrm>
            <a:off x="1117163" y="3651764"/>
            <a:ext cx="2754824" cy="2742129"/>
          </a:xfrm>
          <a:prstGeom prst="rect">
            <a:avLst/>
          </a:prstGeom>
          <a:noFill/>
          <a:ln>
            <a:noFill/>
          </a:ln>
        </p:spPr>
      </p:pic>
      <p:sp>
        <p:nvSpPr>
          <p:cNvPr id="332" name="Google Shape;332;p47"/>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5500"/>
              <a:t>SNAP and Health Outcomes</a:t>
            </a:r>
            <a:endParaRPr sz="5500"/>
          </a:p>
        </p:txBody>
      </p:sp>
      <p:sp>
        <p:nvSpPr>
          <p:cNvPr id="333" name="Google Shape;333;p47"/>
          <p:cNvSpPr txBox="1"/>
          <p:nvPr/>
        </p:nvSpPr>
        <p:spPr>
          <a:xfrm>
            <a:off x="3374248" y="3283967"/>
            <a:ext cx="3998400" cy="3478800"/>
          </a:xfrm>
          <a:prstGeom prst="rect">
            <a:avLst/>
          </a:prstGeom>
          <a:noFill/>
          <a:ln>
            <a:noFill/>
          </a:ln>
        </p:spPr>
        <p:txBody>
          <a:bodyPr anchorCtr="0" anchor="t" bIns="121875" lIns="121875" spcFirstLastPara="1" rIns="121875" wrap="square" tIns="121875">
            <a:noAutofit/>
          </a:bodyPr>
          <a:lstStyle/>
          <a:p>
            <a:pPr indent="0" lvl="0" marL="0" marR="0" rtl="0" algn="ctr">
              <a:lnSpc>
                <a:spcPct val="90000"/>
              </a:lnSpc>
              <a:spcBef>
                <a:spcPts val="1300"/>
              </a:spcBef>
              <a:spcAft>
                <a:spcPts val="0"/>
              </a:spcAft>
              <a:buClr>
                <a:srgbClr val="000000"/>
              </a:buClr>
              <a:buSzPts val="3300"/>
              <a:buFont typeface="Arial"/>
              <a:buNone/>
            </a:pPr>
            <a:r>
              <a:rPr i="0" lang="en-US" sz="3300" u="none" cap="none" strike="noStrike">
                <a:solidFill>
                  <a:srgbClr val="222222"/>
                </a:solidFill>
                <a:highlight>
                  <a:srgbClr val="FFFFFF"/>
                </a:highlight>
                <a:latin typeface="Georgia"/>
                <a:ea typeface="Georgia"/>
                <a:cs typeface="Georgia"/>
                <a:sym typeface="Georgia"/>
              </a:rPr>
              <a:t>Participants more likely to report </a:t>
            </a:r>
            <a:r>
              <a:rPr b="1" i="0" lang="en-US" sz="3300" u="none" cap="none" strike="noStrike">
                <a:solidFill>
                  <a:srgbClr val="222222"/>
                </a:solidFill>
                <a:highlight>
                  <a:srgbClr val="FFFFFF"/>
                </a:highlight>
                <a:latin typeface="Georgia"/>
                <a:ea typeface="Georgia"/>
                <a:cs typeface="Georgia"/>
                <a:sym typeface="Georgia"/>
              </a:rPr>
              <a:t>excellent or very good health</a:t>
            </a:r>
            <a:r>
              <a:rPr i="0" lang="en-US" sz="3300" u="none" cap="none" strike="noStrike">
                <a:solidFill>
                  <a:srgbClr val="222222"/>
                </a:solidFill>
                <a:highlight>
                  <a:srgbClr val="FFFFFF"/>
                </a:highlight>
                <a:latin typeface="Georgia"/>
                <a:ea typeface="Georgia"/>
                <a:cs typeface="Georgia"/>
                <a:sym typeface="Georgia"/>
              </a:rPr>
              <a:t> than low-income non-participants.</a:t>
            </a:r>
            <a:endParaRPr i="0" sz="3300" u="none" cap="none" strike="noStrike">
              <a:solidFill>
                <a:srgbClr val="222222"/>
              </a:solidFill>
              <a:highlight>
                <a:srgbClr val="FFFFFF"/>
              </a:highlight>
              <a:latin typeface="Georgia"/>
              <a:ea typeface="Georgia"/>
              <a:cs typeface="Georgia"/>
              <a:sym typeface="Georgia"/>
            </a:endParaRPr>
          </a:p>
          <a:p>
            <a:pPr indent="0" lvl="0" marL="0" marR="0" rtl="0" algn="ctr">
              <a:lnSpc>
                <a:spcPct val="90000"/>
              </a:lnSpc>
              <a:spcBef>
                <a:spcPts val="1300"/>
              </a:spcBef>
              <a:spcAft>
                <a:spcPts val="0"/>
              </a:spcAft>
              <a:buClr>
                <a:srgbClr val="000000"/>
              </a:buClr>
              <a:buSzPts val="2800"/>
              <a:buFont typeface="Arial"/>
              <a:buNone/>
            </a:pPr>
            <a:r>
              <a:t/>
            </a:r>
            <a:endParaRPr i="0" sz="2800" u="none" cap="none" strike="noStrike">
              <a:solidFill>
                <a:srgbClr val="222222"/>
              </a:solidFill>
              <a:highlight>
                <a:srgbClr val="FFFFFF"/>
              </a:highlight>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1900"/>
              <a:buFont typeface="Arial"/>
              <a:buNone/>
            </a:pPr>
            <a:r>
              <a:t/>
            </a:r>
            <a:endParaRPr i="0" sz="1900" u="none" cap="none" strike="noStrike">
              <a:solidFill>
                <a:srgbClr val="000000"/>
              </a:solidFill>
              <a:latin typeface="Georgia"/>
              <a:ea typeface="Georgia"/>
              <a:cs typeface="Georgia"/>
              <a:sym typeface="Georgia"/>
            </a:endParaRPr>
          </a:p>
        </p:txBody>
      </p:sp>
      <p:sp>
        <p:nvSpPr>
          <p:cNvPr id="334" name="Google Shape;334;p47"/>
          <p:cNvSpPr txBox="1"/>
          <p:nvPr/>
        </p:nvSpPr>
        <p:spPr>
          <a:xfrm>
            <a:off x="10817240" y="3283967"/>
            <a:ext cx="3998400" cy="3446400"/>
          </a:xfrm>
          <a:prstGeom prst="rect">
            <a:avLst/>
          </a:prstGeom>
          <a:noFill/>
          <a:ln>
            <a:noFill/>
          </a:ln>
        </p:spPr>
        <p:txBody>
          <a:bodyPr anchorCtr="0" anchor="t" bIns="121875" lIns="121875" spcFirstLastPara="1" rIns="121875" wrap="square" tIns="121875">
            <a:spAutoFit/>
          </a:bodyPr>
          <a:lstStyle/>
          <a:p>
            <a:pPr indent="0" lvl="0" marL="0" marR="0" rtl="0" algn="ctr">
              <a:lnSpc>
                <a:spcPct val="90000"/>
              </a:lnSpc>
              <a:spcBef>
                <a:spcPts val="1300"/>
              </a:spcBef>
              <a:spcAft>
                <a:spcPts val="0"/>
              </a:spcAft>
              <a:buClr>
                <a:srgbClr val="000000"/>
              </a:buClr>
              <a:buSzPts val="3300"/>
              <a:buFont typeface="Arial"/>
              <a:buNone/>
            </a:pPr>
            <a:r>
              <a:rPr i="0" lang="en-US" sz="3300" u="none" cap="none" strike="noStrike">
                <a:solidFill>
                  <a:srgbClr val="222222"/>
                </a:solidFill>
                <a:highlight>
                  <a:srgbClr val="FFFFFF"/>
                </a:highlight>
                <a:latin typeface="Georgia"/>
                <a:ea typeface="Georgia"/>
                <a:cs typeface="Georgia"/>
                <a:sym typeface="Georgia"/>
              </a:rPr>
              <a:t>Low-income SNAP participants incur nearly </a:t>
            </a:r>
            <a:r>
              <a:rPr b="1" i="0" lang="en-US" sz="3300" u="none" cap="none" strike="noStrike">
                <a:solidFill>
                  <a:srgbClr val="222222"/>
                </a:solidFill>
                <a:highlight>
                  <a:srgbClr val="FFFFFF"/>
                </a:highlight>
                <a:latin typeface="Georgia"/>
                <a:ea typeface="Georgia"/>
                <a:cs typeface="Georgia"/>
                <a:sym typeface="Georgia"/>
              </a:rPr>
              <a:t>25% less in medical costs</a:t>
            </a:r>
            <a:r>
              <a:rPr i="0" lang="en-US" sz="3300" u="none" cap="none" strike="noStrike">
                <a:solidFill>
                  <a:srgbClr val="222222"/>
                </a:solidFill>
                <a:highlight>
                  <a:srgbClr val="FFFFFF"/>
                </a:highlight>
                <a:latin typeface="Georgia"/>
                <a:ea typeface="Georgia"/>
                <a:cs typeface="Georgia"/>
                <a:sym typeface="Georgia"/>
              </a:rPr>
              <a:t> each year than low-income non-participants.</a:t>
            </a:r>
            <a:endParaRPr i="0" sz="1900" u="none" cap="none" strike="noStrike">
              <a:solidFill>
                <a:srgbClr val="000000"/>
              </a:solidFill>
              <a:latin typeface="Georgia"/>
              <a:ea typeface="Georgia"/>
              <a:cs typeface="Georgia"/>
              <a:sym typeface="Georgia"/>
            </a:endParaRPr>
          </a:p>
        </p:txBody>
      </p:sp>
      <p:pic>
        <p:nvPicPr>
          <p:cNvPr id="335" name="Google Shape;335;p47"/>
          <p:cNvPicPr preferRelativeResize="0"/>
          <p:nvPr/>
        </p:nvPicPr>
        <p:blipFill rotWithShape="1">
          <a:blip r:embed="rId4">
            <a:alphaModFix/>
          </a:blip>
          <a:srcRect b="0" l="0" r="0" t="0"/>
          <a:stretch/>
        </p:blipFill>
        <p:spPr>
          <a:xfrm>
            <a:off x="8380976" y="3887184"/>
            <a:ext cx="2275245" cy="2271474"/>
          </a:xfrm>
          <a:prstGeom prst="rect">
            <a:avLst/>
          </a:prstGeom>
          <a:noFill/>
          <a:ln>
            <a:noFill/>
          </a:ln>
        </p:spPr>
      </p:pic>
      <p:sp>
        <p:nvSpPr>
          <p:cNvPr id="336" name="Google Shape;336;p47"/>
          <p:cNvSpPr txBox="1"/>
          <p:nvPr/>
        </p:nvSpPr>
        <p:spPr>
          <a:xfrm>
            <a:off x="7218246" y="7535933"/>
            <a:ext cx="7597500" cy="923400"/>
          </a:xfrm>
          <a:prstGeom prst="rect">
            <a:avLst/>
          </a:prstGeom>
          <a:noFill/>
          <a:ln>
            <a:noFill/>
          </a:ln>
        </p:spPr>
        <p:txBody>
          <a:bodyPr anchorCtr="0" anchor="t" bIns="121875" lIns="121875" spcFirstLastPara="1" rIns="121875" wrap="square" tIns="121875">
            <a:spAutoFit/>
          </a:bodyPr>
          <a:lstStyle/>
          <a:p>
            <a:pPr indent="0" lvl="0" marL="0" rtl="0" algn="ctr">
              <a:spcBef>
                <a:spcPts val="0"/>
              </a:spcBef>
              <a:spcAft>
                <a:spcPts val="0"/>
              </a:spcAft>
              <a:buNone/>
            </a:pPr>
            <a:r>
              <a:rPr lang="en-US" sz="1100">
                <a:solidFill>
                  <a:srgbClr val="625B57"/>
                </a:solidFill>
                <a:highlight>
                  <a:schemeClr val="lt1"/>
                </a:highlight>
              </a:rPr>
              <a:t>Source: </a:t>
            </a:r>
            <a:r>
              <a:rPr i="1" lang="en-US" sz="1100">
                <a:solidFill>
                  <a:srgbClr val="625B57"/>
                </a:solidFill>
              </a:rPr>
              <a:t>SNAP Is Linked With Improved Health Outcomes and Lower Health Care Costs</a:t>
            </a:r>
            <a:r>
              <a:rPr lang="en-US" sz="1100">
                <a:solidFill>
                  <a:srgbClr val="625B57"/>
                </a:solidFill>
              </a:rPr>
              <a:t>. (2022, December 14). CBPP. </a:t>
            </a:r>
            <a:r>
              <a:rPr lang="en-US" sz="1100" u="sng">
                <a:solidFill>
                  <a:schemeClr val="hlink"/>
                </a:solidFill>
                <a:hlinkClick r:id="rId5"/>
              </a:rPr>
              <a:t>https://www.cbpp.org/research/food-assistance/snap-is-linked-with-improved-health-outcomes-and-lower-health-care-costs</a:t>
            </a:r>
            <a:endParaRPr sz="1100">
              <a:solidFill>
                <a:srgbClr val="625B57"/>
              </a:solidFill>
            </a:endParaRPr>
          </a:p>
          <a:p>
            <a:pPr indent="0" lvl="0" marL="0" rtl="0" algn="ctr">
              <a:spcBef>
                <a:spcPts val="0"/>
              </a:spcBef>
              <a:spcAft>
                <a:spcPts val="0"/>
              </a:spcAft>
              <a:buNone/>
            </a:pPr>
            <a:r>
              <a:t/>
            </a:r>
            <a:endParaRPr sz="1100">
              <a:solidFill>
                <a:srgbClr val="625B57"/>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8"/>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The WIC program covers…</a:t>
            </a:r>
            <a:endParaRPr/>
          </a:p>
        </p:txBody>
      </p:sp>
      <p:sp>
        <p:nvSpPr>
          <p:cNvPr id="343" name="Google Shape;343;p48"/>
          <p:cNvSpPr txBox="1"/>
          <p:nvPr>
            <p:ph idx="1" type="body"/>
          </p:nvPr>
        </p:nvSpPr>
        <p:spPr>
          <a:xfrm>
            <a:off x="1117163" y="2637367"/>
            <a:ext cx="6906000" cy="5801700"/>
          </a:xfrm>
          <a:prstGeom prst="rect">
            <a:avLst/>
          </a:prstGeom>
        </p:spPr>
        <p:txBody>
          <a:bodyPr anchorCtr="0" anchor="t" bIns="60925" lIns="121875" spcFirstLastPara="1" rIns="121875" wrap="square" tIns="60925">
            <a:normAutofit/>
          </a:bodyPr>
          <a:lstStyle/>
          <a:p>
            <a:pPr indent="0" lvl="0" marL="0" rtl="0" algn="l">
              <a:spcBef>
                <a:spcPts val="1300"/>
              </a:spcBef>
              <a:spcAft>
                <a:spcPts val="0"/>
              </a:spcAft>
              <a:buClr>
                <a:schemeClr val="dk1"/>
              </a:buClr>
              <a:buSzPts val="1500"/>
              <a:buFont typeface="Arial"/>
              <a:buNone/>
            </a:pPr>
            <a:r>
              <a:rPr lang="en-US"/>
              <a:t>Foods to supplement diet, including: </a:t>
            </a:r>
            <a:endParaRPr/>
          </a:p>
          <a:p>
            <a:pPr indent="-527050" lvl="0" marL="609600" rtl="0" algn="l">
              <a:spcBef>
                <a:spcPts val="1300"/>
              </a:spcBef>
              <a:spcAft>
                <a:spcPts val="0"/>
              </a:spcAft>
              <a:buSzPts val="3500"/>
              <a:buChar char="•"/>
            </a:pPr>
            <a:r>
              <a:rPr lang="en-US" sz="3500"/>
              <a:t>Baby food</a:t>
            </a:r>
            <a:endParaRPr sz="3500"/>
          </a:p>
          <a:p>
            <a:pPr indent="-527050" lvl="0" marL="609600" rtl="0" algn="l">
              <a:spcBef>
                <a:spcPts val="0"/>
              </a:spcBef>
              <a:spcAft>
                <a:spcPts val="0"/>
              </a:spcAft>
              <a:buSzPts val="3500"/>
              <a:buChar char="•"/>
            </a:pPr>
            <a:r>
              <a:rPr lang="en-US" sz="3500"/>
              <a:t>Fruits and vegetables</a:t>
            </a:r>
            <a:endParaRPr sz="3500"/>
          </a:p>
          <a:p>
            <a:pPr indent="-527050" lvl="0" marL="609600" rtl="0" algn="l">
              <a:spcBef>
                <a:spcPts val="0"/>
              </a:spcBef>
              <a:spcAft>
                <a:spcPts val="0"/>
              </a:spcAft>
              <a:buSzPts val="3500"/>
              <a:buChar char="•"/>
            </a:pPr>
            <a:r>
              <a:rPr lang="en-US" sz="3500"/>
              <a:t>Whole grain breads and cereals</a:t>
            </a:r>
            <a:endParaRPr/>
          </a:p>
        </p:txBody>
      </p:sp>
      <p:sp>
        <p:nvSpPr>
          <p:cNvPr id="344" name="Google Shape;344;p48"/>
          <p:cNvSpPr txBox="1"/>
          <p:nvPr>
            <p:ph idx="2" type="body"/>
          </p:nvPr>
        </p:nvSpPr>
        <p:spPr>
          <a:xfrm>
            <a:off x="8226385" y="2637367"/>
            <a:ext cx="6906000" cy="5801700"/>
          </a:xfrm>
          <a:prstGeom prst="rect">
            <a:avLst/>
          </a:prstGeom>
        </p:spPr>
        <p:txBody>
          <a:bodyPr anchorCtr="0" anchor="t" bIns="60925" lIns="121875" spcFirstLastPara="1" rIns="121875" wrap="square" tIns="60925">
            <a:normAutofit/>
          </a:bodyPr>
          <a:lstStyle/>
          <a:p>
            <a:pPr indent="0" lvl="0" marL="0" rtl="0" algn="l">
              <a:spcBef>
                <a:spcPts val="1300"/>
              </a:spcBef>
              <a:spcAft>
                <a:spcPts val="0"/>
              </a:spcAft>
              <a:buClr>
                <a:schemeClr val="dk1"/>
              </a:buClr>
              <a:buSzPts val="1500"/>
              <a:buFont typeface="Arial"/>
              <a:buNone/>
            </a:pPr>
            <a:r>
              <a:rPr lang="en-US"/>
              <a:t>Other resources and supports:</a:t>
            </a:r>
            <a:endParaRPr/>
          </a:p>
          <a:p>
            <a:pPr indent="-527050" lvl="0" marL="609600" rtl="0" algn="l">
              <a:spcBef>
                <a:spcPts val="1300"/>
              </a:spcBef>
              <a:spcAft>
                <a:spcPts val="0"/>
              </a:spcAft>
              <a:buSzPts val="3500"/>
              <a:buChar char="•"/>
            </a:pPr>
            <a:r>
              <a:rPr lang="en-US" sz="3500"/>
              <a:t>Health screening</a:t>
            </a:r>
            <a:endParaRPr sz="3500"/>
          </a:p>
          <a:p>
            <a:pPr indent="-527050" lvl="0" marL="609600" rtl="0" algn="l">
              <a:spcBef>
                <a:spcPts val="0"/>
              </a:spcBef>
              <a:spcAft>
                <a:spcPts val="0"/>
              </a:spcAft>
              <a:buSzPts val="3500"/>
              <a:buChar char="•"/>
            </a:pPr>
            <a:r>
              <a:rPr lang="en-US" sz="3500"/>
              <a:t>Nutrition and breastfeeding counseling </a:t>
            </a:r>
            <a:endParaRPr sz="3500"/>
          </a:p>
          <a:p>
            <a:pPr indent="-527050" lvl="0" marL="609600" rtl="0" algn="l">
              <a:spcBef>
                <a:spcPts val="0"/>
              </a:spcBef>
              <a:spcAft>
                <a:spcPts val="0"/>
              </a:spcAft>
              <a:buSzPts val="3500"/>
              <a:buChar char="•"/>
            </a:pPr>
            <a:r>
              <a:rPr lang="en-US" sz="3500"/>
              <a:t>Immunization screening and referral</a:t>
            </a:r>
            <a:endParaRPr sz="3500"/>
          </a:p>
          <a:p>
            <a:pPr indent="-527050" lvl="0" marL="609600" rtl="0" algn="l">
              <a:spcBef>
                <a:spcPts val="0"/>
              </a:spcBef>
              <a:spcAft>
                <a:spcPts val="0"/>
              </a:spcAft>
              <a:buSzPts val="3500"/>
              <a:buChar char="•"/>
            </a:pPr>
            <a:r>
              <a:rPr lang="en-US" sz="3500"/>
              <a:t>Substance use referral</a:t>
            </a:r>
            <a:endParaRPr/>
          </a:p>
        </p:txBody>
      </p:sp>
      <p:sp>
        <p:nvSpPr>
          <p:cNvPr id="345" name="Google Shape;345;p48"/>
          <p:cNvSpPr txBox="1"/>
          <p:nvPr/>
        </p:nvSpPr>
        <p:spPr>
          <a:xfrm>
            <a:off x="10475975" y="8300275"/>
            <a:ext cx="5454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rgbClr val="625B57"/>
                </a:solidFill>
                <a:highlight>
                  <a:schemeClr val="lt1"/>
                </a:highlight>
              </a:rPr>
              <a:t>Source:WIC Fact Sheet, </a:t>
            </a:r>
            <a:r>
              <a:rPr lang="en-US" sz="1100" u="sng">
                <a:solidFill>
                  <a:schemeClr val="hlink"/>
                </a:solidFill>
                <a:hlinkClick r:id="rId3"/>
              </a:rPr>
              <a:t>https://www.fns.usda.gov/wic/wic-fact-sheet</a:t>
            </a:r>
            <a:endParaRPr sz="1100">
              <a:solidFill>
                <a:srgbClr val="625B57"/>
              </a:solidFill>
            </a:endParaRPr>
          </a:p>
          <a:p>
            <a:pPr indent="0" lvl="0" marL="0" rtl="0" algn="l">
              <a:spcBef>
                <a:spcPts val="0"/>
              </a:spcBef>
              <a:spcAft>
                <a:spcPts val="0"/>
              </a:spcAft>
              <a:buNone/>
            </a:pPr>
            <a:r>
              <a:t/>
            </a:r>
            <a:endParaRPr i="1" sz="1100">
              <a:solidFill>
                <a:srgbClr val="625B57"/>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9"/>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WIC Enrollment Gap</a:t>
            </a:r>
            <a:endParaRPr/>
          </a:p>
        </p:txBody>
      </p:sp>
      <p:sp>
        <p:nvSpPr>
          <p:cNvPr id="352" name="Google Shape;352;p49"/>
          <p:cNvSpPr txBox="1"/>
          <p:nvPr>
            <p:ph idx="1" type="body"/>
          </p:nvPr>
        </p:nvSpPr>
        <p:spPr>
          <a:xfrm>
            <a:off x="1117163" y="2606333"/>
            <a:ext cx="6906000" cy="5801700"/>
          </a:xfrm>
          <a:prstGeom prst="rect">
            <a:avLst/>
          </a:prstGeom>
        </p:spPr>
        <p:txBody>
          <a:bodyPr anchorCtr="0" anchor="t" bIns="60925" lIns="121875" spcFirstLastPara="1" rIns="121875" wrap="square" tIns="60925">
            <a:normAutofit/>
          </a:bodyPr>
          <a:lstStyle/>
          <a:p>
            <a:pPr indent="0" lvl="0" marL="0" rtl="0" algn="l">
              <a:spcBef>
                <a:spcPts val="1300"/>
              </a:spcBef>
              <a:spcAft>
                <a:spcPts val="0"/>
              </a:spcAft>
              <a:buClr>
                <a:schemeClr val="dk1"/>
              </a:buClr>
              <a:buSzPts val="1500"/>
              <a:buFont typeface="Arial"/>
              <a:buNone/>
            </a:pPr>
            <a:r>
              <a:rPr lang="en-US"/>
              <a:t>In 2020:</a:t>
            </a:r>
            <a:endParaRPr/>
          </a:p>
          <a:p>
            <a:pPr indent="-431800" lvl="0" marL="609600" rtl="0" algn="l">
              <a:spcBef>
                <a:spcPts val="1300"/>
              </a:spcBef>
              <a:spcAft>
                <a:spcPts val="0"/>
              </a:spcAft>
              <a:buSzPts val="2000"/>
              <a:buChar char="•"/>
            </a:pPr>
            <a:r>
              <a:rPr lang="en-US" sz="3300"/>
              <a:t>The monthly WIC-eligible population was 12.51 million </a:t>
            </a:r>
            <a:r>
              <a:rPr lang="en-US" sz="3300"/>
              <a:t>people</a:t>
            </a:r>
            <a:endParaRPr sz="3300"/>
          </a:p>
          <a:p>
            <a:pPr indent="-431800" lvl="0" marL="609600" rtl="0" algn="l">
              <a:spcBef>
                <a:spcPts val="1300"/>
              </a:spcBef>
              <a:spcAft>
                <a:spcPts val="0"/>
              </a:spcAft>
              <a:buSzPts val="2000"/>
              <a:buChar char="•"/>
            </a:pPr>
            <a:r>
              <a:rPr lang="en-US" sz="3300"/>
              <a:t>The WIC enrollment rate was only 50.2%</a:t>
            </a:r>
            <a:endParaRPr sz="3300"/>
          </a:p>
          <a:p>
            <a:pPr indent="0" lvl="0" marL="0" rtl="0" algn="l">
              <a:spcBef>
                <a:spcPts val="1300"/>
              </a:spcBef>
              <a:spcAft>
                <a:spcPts val="0"/>
              </a:spcAft>
              <a:buClr>
                <a:schemeClr val="dk1"/>
              </a:buClr>
              <a:buSzPts val="1500"/>
              <a:buFont typeface="Arial"/>
              <a:buNone/>
            </a:pPr>
            <a:r>
              <a:t/>
            </a:r>
            <a:endParaRPr/>
          </a:p>
          <a:p>
            <a:pPr indent="0" lvl="0" marL="0" rtl="0" algn="l">
              <a:spcBef>
                <a:spcPts val="1300"/>
              </a:spcBef>
              <a:spcAft>
                <a:spcPts val="0"/>
              </a:spcAft>
              <a:buNone/>
            </a:pPr>
            <a:r>
              <a:t/>
            </a:r>
            <a:endParaRPr/>
          </a:p>
        </p:txBody>
      </p:sp>
      <p:pic>
        <p:nvPicPr>
          <p:cNvPr id="353" name="Google Shape;353;p49"/>
          <p:cNvPicPr preferRelativeResize="0"/>
          <p:nvPr/>
        </p:nvPicPr>
        <p:blipFill>
          <a:blip r:embed="rId3">
            <a:alphaModFix/>
          </a:blip>
          <a:stretch>
            <a:fillRect/>
          </a:stretch>
        </p:blipFill>
        <p:spPr>
          <a:xfrm>
            <a:off x="8333011" y="2009466"/>
            <a:ext cx="6906102" cy="66484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1117163" y="617133"/>
            <a:ext cx="14015400" cy="1309500"/>
          </a:xfrm>
          <a:prstGeom prst="rect">
            <a:avLst/>
          </a:prstGeom>
        </p:spPr>
        <p:txBody>
          <a:bodyPr anchorCtr="0" anchor="ctr" bIns="60925" lIns="121875" spcFirstLastPara="1" rIns="121875" wrap="square" tIns="60925">
            <a:normAutofit/>
          </a:bodyPr>
          <a:lstStyle/>
          <a:p>
            <a:pPr indent="0" lvl="0" marL="0" marR="0" rtl="0" algn="l">
              <a:lnSpc>
                <a:spcPct val="90000"/>
              </a:lnSpc>
              <a:spcBef>
                <a:spcPts val="0"/>
              </a:spcBef>
              <a:spcAft>
                <a:spcPts val="0"/>
              </a:spcAft>
              <a:buNone/>
            </a:pPr>
            <a:r>
              <a:rPr lang="en-US" sz="5300"/>
              <a:t>Leaving Module 2</a:t>
            </a:r>
            <a:endParaRPr sz="5300"/>
          </a:p>
        </p:txBody>
      </p:sp>
      <p:sp>
        <p:nvSpPr>
          <p:cNvPr id="360" name="Google Shape;360;p50"/>
          <p:cNvSpPr txBox="1"/>
          <p:nvPr>
            <p:ph idx="1" type="body"/>
          </p:nvPr>
        </p:nvSpPr>
        <p:spPr>
          <a:xfrm>
            <a:off x="1287863" y="5899733"/>
            <a:ext cx="13568400" cy="1038300"/>
          </a:xfrm>
          <a:prstGeom prst="rect">
            <a:avLst/>
          </a:prstGeom>
        </p:spPr>
        <p:txBody>
          <a:bodyPr anchorCtr="0" anchor="t" bIns="60925" lIns="121875" spcFirstLastPara="1" rIns="121875" wrap="square" tIns="60925">
            <a:noAutofit/>
          </a:bodyPr>
          <a:lstStyle/>
          <a:p>
            <a:pPr indent="0" lvl="0" marL="0" rtl="0" algn="l">
              <a:lnSpc>
                <a:spcPct val="100000"/>
              </a:lnSpc>
              <a:spcBef>
                <a:spcPts val="0"/>
              </a:spcBef>
              <a:spcAft>
                <a:spcPts val="0"/>
              </a:spcAft>
              <a:buNone/>
            </a:pPr>
            <a:r>
              <a:rPr lang="en-US" sz="2900">
                <a:solidFill>
                  <a:srgbClr val="2B2C42"/>
                </a:solidFill>
              </a:rPr>
              <a:t>Task:</a:t>
            </a:r>
            <a:endParaRPr sz="2900">
              <a:solidFill>
                <a:srgbClr val="2B2C42"/>
              </a:solidFill>
            </a:endParaRPr>
          </a:p>
          <a:p>
            <a:pPr indent="0" lvl="0" marL="0" rtl="0" algn="l">
              <a:lnSpc>
                <a:spcPct val="100000"/>
              </a:lnSpc>
              <a:spcBef>
                <a:spcPts val="1300"/>
              </a:spcBef>
              <a:spcAft>
                <a:spcPts val="0"/>
              </a:spcAft>
              <a:buNone/>
            </a:pPr>
            <a:r>
              <a:rPr lang="en-US" sz="2900">
                <a:solidFill>
                  <a:srgbClr val="2B2C42"/>
                </a:solidFill>
              </a:rPr>
              <a:t>Using the State Overview pages on the CMS website, </a:t>
            </a:r>
            <a:r>
              <a:rPr lang="en-US" sz="2900">
                <a:solidFill>
                  <a:srgbClr val="2B2C42"/>
                </a:solidFill>
              </a:rPr>
              <a:t>f</a:t>
            </a:r>
            <a:r>
              <a:rPr lang="en-US" sz="2900"/>
              <a:t>in</a:t>
            </a:r>
            <a:r>
              <a:rPr lang="en-US" sz="2900">
                <a:solidFill>
                  <a:srgbClr val="2B2C42"/>
                </a:solidFill>
              </a:rPr>
              <a:t>d out </a:t>
            </a:r>
            <a:r>
              <a:rPr lang="en-US" sz="2900">
                <a:solidFill>
                  <a:srgbClr val="2B2C42"/>
                </a:solidFill>
              </a:rPr>
              <a:t>who in your state can receive Medicaid and what benefits are covered. </a:t>
            </a:r>
            <a:endParaRPr sz="2900">
              <a:solidFill>
                <a:srgbClr val="2B2C42"/>
              </a:solidFill>
            </a:endParaRPr>
          </a:p>
          <a:p>
            <a:pPr indent="0" lvl="0" marL="0" rtl="0" algn="l">
              <a:lnSpc>
                <a:spcPct val="100000"/>
              </a:lnSpc>
              <a:spcBef>
                <a:spcPts val="1300"/>
              </a:spcBef>
              <a:spcAft>
                <a:spcPts val="0"/>
              </a:spcAft>
              <a:buClr>
                <a:schemeClr val="dk1"/>
              </a:buClr>
              <a:buSzPts val="1500"/>
              <a:buFont typeface="Arial"/>
              <a:buNone/>
            </a:pPr>
            <a:r>
              <a:t/>
            </a:r>
            <a:endParaRPr sz="2700">
              <a:solidFill>
                <a:srgbClr val="003461"/>
              </a:solidFill>
            </a:endParaRPr>
          </a:p>
          <a:p>
            <a:pPr indent="0" lvl="0" marL="0" rtl="0" algn="l">
              <a:lnSpc>
                <a:spcPct val="100000"/>
              </a:lnSpc>
              <a:spcBef>
                <a:spcPts val="0"/>
              </a:spcBef>
              <a:spcAft>
                <a:spcPts val="0"/>
              </a:spcAft>
              <a:buClr>
                <a:schemeClr val="dk1"/>
              </a:buClr>
              <a:buSzPts val="1500"/>
              <a:buFont typeface="Arial"/>
              <a:buNone/>
            </a:pPr>
            <a:r>
              <a:t/>
            </a:r>
            <a:endParaRPr sz="2700">
              <a:solidFill>
                <a:srgbClr val="003461"/>
              </a:solidFill>
            </a:endParaRPr>
          </a:p>
        </p:txBody>
      </p:sp>
      <p:grpSp>
        <p:nvGrpSpPr>
          <p:cNvPr id="361" name="Google Shape;361;p50"/>
          <p:cNvGrpSpPr/>
          <p:nvPr/>
        </p:nvGrpSpPr>
        <p:grpSpPr>
          <a:xfrm>
            <a:off x="1340578" y="2113616"/>
            <a:ext cx="13568465" cy="3294245"/>
            <a:chOff x="8900525" y="682925"/>
            <a:chExt cx="2412000" cy="3913800"/>
          </a:xfrm>
        </p:grpSpPr>
        <p:sp>
          <p:nvSpPr>
            <p:cNvPr id="362" name="Google Shape;362;p50"/>
            <p:cNvSpPr/>
            <p:nvPr/>
          </p:nvSpPr>
          <p:spPr>
            <a:xfrm>
              <a:off x="8900525" y="682925"/>
              <a:ext cx="2412000" cy="3913800"/>
            </a:xfrm>
            <a:prstGeom prst="rect">
              <a:avLst/>
            </a:prstGeom>
            <a:solidFill>
              <a:srgbClr val="C9DEEC"/>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363" name="Google Shape;363;p50"/>
            <p:cNvSpPr txBox="1"/>
            <p:nvPr/>
          </p:nvSpPr>
          <p:spPr>
            <a:xfrm>
              <a:off x="9054125" y="1766385"/>
              <a:ext cx="2104800" cy="2471100"/>
            </a:xfrm>
            <a:prstGeom prst="rect">
              <a:avLst/>
            </a:prstGeom>
            <a:noFill/>
            <a:ln>
              <a:noFill/>
            </a:ln>
          </p:spPr>
          <p:txBody>
            <a:bodyPr anchorCtr="0" anchor="t" bIns="121875" lIns="121875" spcFirstLastPara="1" rIns="121875" wrap="square" tIns="121875">
              <a:noAutofit/>
            </a:bodyPr>
            <a:lstStyle/>
            <a:p>
              <a:pPr indent="-457200" lvl="0" marL="609600" rtl="0" algn="l">
                <a:spcBef>
                  <a:spcPts val="0"/>
                </a:spcBef>
                <a:spcAft>
                  <a:spcPts val="0"/>
                </a:spcAft>
                <a:buClr>
                  <a:schemeClr val="dk1"/>
                </a:buClr>
                <a:buSzPts val="2400"/>
                <a:buFont typeface="Georgia"/>
                <a:buChar char="●"/>
              </a:pPr>
              <a:r>
                <a:rPr lang="en-US" sz="2400">
                  <a:solidFill>
                    <a:schemeClr val="dk1"/>
                  </a:solidFill>
                  <a:latin typeface="Georgia"/>
                  <a:ea typeface="Georgia"/>
                  <a:cs typeface="Georgia"/>
                  <a:sym typeface="Georgia"/>
                </a:rPr>
                <a:t>Each state has different criteria on who is eligible for Medicaid.</a:t>
              </a:r>
              <a:endParaRPr sz="2400">
                <a:solidFill>
                  <a:schemeClr val="dk1"/>
                </a:solidFill>
                <a:latin typeface="Georgia"/>
                <a:ea typeface="Georgia"/>
                <a:cs typeface="Georgia"/>
                <a:sym typeface="Georgia"/>
              </a:endParaRPr>
            </a:p>
            <a:p>
              <a:pPr indent="-457200" lvl="0" marL="609600" rtl="0" algn="l">
                <a:spcBef>
                  <a:spcPts val="0"/>
                </a:spcBef>
                <a:spcAft>
                  <a:spcPts val="0"/>
                </a:spcAft>
                <a:buClr>
                  <a:schemeClr val="dk1"/>
                </a:buClr>
                <a:buSzPts val="2400"/>
                <a:buFont typeface="Georgia"/>
                <a:buChar char="●"/>
              </a:pPr>
              <a:r>
                <a:rPr lang="en-US" sz="2400">
                  <a:solidFill>
                    <a:schemeClr val="dk1"/>
                  </a:solidFill>
                  <a:latin typeface="Georgia"/>
                  <a:ea typeface="Georgia"/>
                  <a:cs typeface="Georgia"/>
                  <a:sym typeface="Georgia"/>
                </a:rPr>
                <a:t>Medicaid benefits include a mandate to support treatments that address the health needs of children.</a:t>
              </a:r>
              <a:endParaRPr sz="2400">
                <a:solidFill>
                  <a:schemeClr val="dk1"/>
                </a:solidFill>
                <a:latin typeface="Georgia"/>
                <a:ea typeface="Georgia"/>
                <a:cs typeface="Georgia"/>
                <a:sym typeface="Georgia"/>
              </a:endParaRPr>
            </a:p>
            <a:p>
              <a:pPr indent="-457200" lvl="0" marL="609600" rtl="0" algn="l">
                <a:spcBef>
                  <a:spcPts val="0"/>
                </a:spcBef>
                <a:spcAft>
                  <a:spcPts val="0"/>
                </a:spcAft>
                <a:buClr>
                  <a:schemeClr val="dk1"/>
                </a:buClr>
                <a:buSzPts val="2400"/>
                <a:buFont typeface="Georgia"/>
                <a:buChar char="●"/>
              </a:pPr>
              <a:r>
                <a:rPr lang="en-US" sz="2400">
                  <a:solidFill>
                    <a:schemeClr val="dk1"/>
                  </a:solidFill>
                  <a:latin typeface="Georgia"/>
                  <a:ea typeface="Georgia"/>
                  <a:cs typeface="Georgia"/>
                  <a:sym typeface="Georgia"/>
                </a:rPr>
                <a:t>There are Medicaid enrollees who are eligible but not enrolled in SNAP and WIC.</a:t>
              </a:r>
              <a:endParaRPr sz="2400">
                <a:solidFill>
                  <a:schemeClr val="dk1"/>
                </a:solidFill>
                <a:latin typeface="Georgia"/>
                <a:ea typeface="Georgia"/>
                <a:cs typeface="Georgia"/>
                <a:sym typeface="Georgia"/>
              </a:endParaRPr>
            </a:p>
            <a:p>
              <a:pPr indent="-457200" lvl="0" marL="609600" rtl="0" algn="l">
                <a:spcBef>
                  <a:spcPts val="0"/>
                </a:spcBef>
                <a:spcAft>
                  <a:spcPts val="0"/>
                </a:spcAft>
                <a:buClr>
                  <a:schemeClr val="dk1"/>
                </a:buClr>
                <a:buSzPts val="2400"/>
                <a:buFont typeface="Georgia"/>
                <a:buChar char="●"/>
              </a:pPr>
              <a:r>
                <a:rPr lang="en-US" sz="2400">
                  <a:solidFill>
                    <a:schemeClr val="dk1"/>
                  </a:solidFill>
                  <a:latin typeface="Georgia"/>
                  <a:ea typeface="Georgia"/>
                  <a:cs typeface="Georgia"/>
                  <a:sym typeface="Georgia"/>
                </a:rPr>
                <a:t>There is an opportunity to connect Medicaid enrollees to SNAP and WIC.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500"/>
                <a:buFont typeface="Arial"/>
                <a:buNone/>
              </a:pPr>
              <a:r>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500"/>
                <a:buFont typeface="Arial"/>
                <a:buNone/>
              </a:pPr>
              <a:r>
                <a:t/>
              </a:r>
              <a:endParaRPr sz="2400">
                <a:solidFill>
                  <a:schemeClr val="dk1"/>
                </a:solidFill>
                <a:latin typeface="Georgia"/>
                <a:ea typeface="Georgia"/>
                <a:cs typeface="Georgia"/>
                <a:sym typeface="Georgia"/>
              </a:endParaRPr>
            </a:p>
          </p:txBody>
        </p:sp>
        <p:sp>
          <p:nvSpPr>
            <p:cNvPr id="364" name="Google Shape;364;p50"/>
            <p:cNvSpPr txBox="1"/>
            <p:nvPr/>
          </p:nvSpPr>
          <p:spPr>
            <a:xfrm>
              <a:off x="9054125" y="906403"/>
              <a:ext cx="2104800" cy="7242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US" sz="2800">
                  <a:solidFill>
                    <a:srgbClr val="2B2C42"/>
                  </a:solidFill>
                  <a:latin typeface="Libre Franklin"/>
                  <a:ea typeface="Libre Franklin"/>
                  <a:cs typeface="Libre Franklin"/>
                  <a:sym typeface="Libre Franklin"/>
                </a:rPr>
                <a:t>Key Takeaways</a:t>
              </a:r>
              <a:endParaRPr b="1" sz="2800">
                <a:solidFill>
                  <a:srgbClr val="2B2C42"/>
                </a:solidFill>
                <a:latin typeface="Libre Franklin"/>
                <a:ea typeface="Libre Franklin"/>
                <a:cs typeface="Libre Franklin"/>
                <a:sym typeface="Libre Franklin"/>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type="ctrTitle"/>
          </p:nvPr>
        </p:nvSpPr>
        <p:spPr>
          <a:xfrm>
            <a:off x="853033" y="1108653"/>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3700"/>
              <a:buFont typeface="Libre Franklin"/>
              <a:buNone/>
            </a:pPr>
            <a:r>
              <a:rPr lang="en-US" sz="3700">
                <a:solidFill>
                  <a:srgbClr val="2B2C42"/>
                </a:solidFill>
                <a:latin typeface="Libre Franklin"/>
                <a:ea typeface="Libre Franklin"/>
                <a:cs typeface="Libre Franklin"/>
                <a:sym typeface="Libre Franklin"/>
              </a:rPr>
              <a:t>Module 3:</a:t>
            </a:r>
            <a:endParaRPr/>
          </a:p>
        </p:txBody>
      </p:sp>
      <p:sp>
        <p:nvSpPr>
          <p:cNvPr id="370" name="Google Shape;370;p51"/>
          <p:cNvSpPr txBox="1"/>
          <p:nvPr>
            <p:ph idx="1" type="subTitle"/>
          </p:nvPr>
        </p:nvSpPr>
        <p:spPr>
          <a:xfrm>
            <a:off x="853032" y="4292120"/>
            <a:ext cx="10837200" cy="2207700"/>
          </a:xfrm>
          <a:prstGeom prst="rect">
            <a:avLst/>
          </a:prstGeom>
          <a:noFill/>
          <a:ln>
            <a:noFill/>
          </a:ln>
        </p:spPr>
        <p:txBody>
          <a:bodyPr anchorCtr="0" anchor="t" bIns="60925" lIns="121875" spcFirstLastPara="1" rIns="121875" wrap="square" tIns="60925">
            <a:normAutofit lnSpcReduction="20000"/>
          </a:bodyPr>
          <a:lstStyle/>
          <a:p>
            <a:pPr indent="0" lvl="0" marL="0" marR="0" rtl="0" algn="l">
              <a:lnSpc>
                <a:spcPct val="90000"/>
              </a:lnSpc>
              <a:spcBef>
                <a:spcPts val="0"/>
              </a:spcBef>
              <a:spcAft>
                <a:spcPts val="0"/>
              </a:spcAft>
              <a:buClr>
                <a:srgbClr val="2B2C42"/>
              </a:buClr>
              <a:buSzPts val="6400"/>
              <a:buFont typeface="Arial"/>
              <a:buNone/>
            </a:pPr>
            <a:r>
              <a:rPr lang="en-US" sz="6400">
                <a:solidFill>
                  <a:srgbClr val="2B2C42"/>
                </a:solidFill>
                <a:latin typeface="Libre Franklin"/>
                <a:ea typeface="Libre Franklin"/>
                <a:cs typeface="Libre Franklin"/>
                <a:sym typeface="Libre Franklin"/>
              </a:rPr>
              <a:t>Food Insecurity, Healthcare Utilization, and Health Outcomes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2"/>
          <p:cNvSpPr txBox="1"/>
          <p:nvPr>
            <p:ph type="ctrTitle"/>
          </p:nvPr>
        </p:nvSpPr>
        <p:spPr>
          <a:xfrm>
            <a:off x="2031206" y="3618597"/>
            <a:ext cx="12187200" cy="2545200"/>
          </a:xfrm>
          <a:prstGeom prst="rect">
            <a:avLst/>
          </a:prstGeom>
        </p:spPr>
        <p:txBody>
          <a:bodyPr anchorCtr="0" anchor="t" bIns="60925" lIns="121875" spcFirstLastPara="1" rIns="121875" wrap="square" tIns="60925">
            <a:noAutofit/>
          </a:bodyPr>
          <a:lstStyle/>
          <a:p>
            <a:pPr indent="0" lvl="0" marL="0" rtl="0" algn="ctr">
              <a:lnSpc>
                <a:spcPct val="141666"/>
              </a:lnSpc>
              <a:spcBef>
                <a:spcPts val="0"/>
              </a:spcBef>
              <a:spcAft>
                <a:spcPts val="0"/>
              </a:spcAft>
              <a:buNone/>
            </a:pPr>
            <a:r>
              <a:rPr lang="en-US" sz="4800">
                <a:solidFill>
                  <a:srgbClr val="2B2C42"/>
                </a:solidFill>
                <a:latin typeface="Georgia"/>
                <a:ea typeface="Georgia"/>
                <a:cs typeface="Georgia"/>
                <a:sym typeface="Georgia"/>
              </a:rPr>
              <a:t>Why </a:t>
            </a:r>
            <a:r>
              <a:rPr lang="en-US" sz="4800">
                <a:solidFill>
                  <a:srgbClr val="2B2C42"/>
                </a:solidFill>
                <a:latin typeface="Georgia"/>
                <a:ea typeface="Georgia"/>
                <a:cs typeface="Georgia"/>
                <a:sym typeface="Georgia"/>
              </a:rPr>
              <a:t>Should Medicaid Focus on Food?</a:t>
            </a:r>
            <a:endParaRPr sz="4800">
              <a:solidFill>
                <a:srgbClr val="2B2C42"/>
              </a:solidFill>
              <a:latin typeface="Georgia"/>
              <a:ea typeface="Georgia"/>
              <a:cs typeface="Georgia"/>
              <a:sym typeface="Georgia"/>
            </a:endParaRPr>
          </a:p>
          <a:p>
            <a:pPr indent="0" lvl="0" marL="0" rtl="0" algn="ctr">
              <a:lnSpc>
                <a:spcPct val="141666"/>
              </a:lnSpc>
              <a:spcBef>
                <a:spcPts val="0"/>
              </a:spcBef>
              <a:spcAft>
                <a:spcPts val="0"/>
              </a:spcAft>
              <a:buNone/>
            </a:pPr>
            <a:r>
              <a:t/>
            </a:r>
            <a:endParaRPr sz="5300">
              <a:solidFill>
                <a:srgbClr val="003461"/>
              </a:solidFill>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53"/>
          <p:cNvPicPr preferRelativeResize="0"/>
          <p:nvPr/>
        </p:nvPicPr>
        <p:blipFill>
          <a:blip r:embed="rId3">
            <a:alphaModFix/>
          </a:blip>
          <a:stretch>
            <a:fillRect/>
          </a:stretch>
        </p:blipFill>
        <p:spPr>
          <a:xfrm>
            <a:off x="1130757" y="1575137"/>
            <a:ext cx="13988135" cy="5993730"/>
          </a:xfrm>
          <a:prstGeom prst="rect">
            <a:avLst/>
          </a:prstGeom>
          <a:noFill/>
          <a:ln>
            <a:noFill/>
          </a:ln>
        </p:spPr>
      </p:pic>
      <p:sp>
        <p:nvSpPr>
          <p:cNvPr id="383" name="Google Shape;383;p53"/>
          <p:cNvSpPr txBox="1"/>
          <p:nvPr/>
        </p:nvSpPr>
        <p:spPr>
          <a:xfrm>
            <a:off x="8909318" y="8522783"/>
            <a:ext cx="7340400" cy="621300"/>
          </a:xfrm>
          <a:prstGeom prst="rect">
            <a:avLst/>
          </a:prstGeom>
          <a:noFill/>
          <a:ln>
            <a:noFill/>
          </a:ln>
        </p:spPr>
        <p:txBody>
          <a:bodyPr anchorCtr="0" anchor="t" bIns="121875" lIns="121875" spcFirstLastPara="1" rIns="121875" wrap="square" tIns="121875">
            <a:noAutofit/>
          </a:bodyPr>
          <a:lstStyle/>
          <a:p>
            <a:pPr indent="0" lvl="0" marL="0" rtl="0" algn="r">
              <a:spcBef>
                <a:spcPts val="0"/>
              </a:spcBef>
              <a:spcAft>
                <a:spcPts val="0"/>
              </a:spcAft>
              <a:buNone/>
            </a:pPr>
            <a:r>
              <a:rPr lang="en-US" sz="1100">
                <a:solidFill>
                  <a:srgbClr val="625B57"/>
                </a:solidFill>
                <a:highlight>
                  <a:srgbClr val="FFFFFF"/>
                </a:highlight>
              </a:rPr>
              <a:t>Source: Gundersen, C., &amp; Ziliak, J. P. (2015). Food insecurity and health outcomes. </a:t>
            </a:r>
            <a:r>
              <a:rPr i="1" lang="en-US" sz="1100">
                <a:solidFill>
                  <a:srgbClr val="625B57"/>
                </a:solidFill>
                <a:highlight>
                  <a:srgbClr val="FFFFFF"/>
                </a:highlight>
              </a:rPr>
              <a:t>Health Affairs</a:t>
            </a:r>
            <a:r>
              <a:rPr lang="en-US" sz="1100">
                <a:solidFill>
                  <a:srgbClr val="625B57"/>
                </a:solidFill>
                <a:highlight>
                  <a:srgbClr val="FFFFFF"/>
                </a:highlight>
              </a:rPr>
              <a:t>, </a:t>
            </a:r>
            <a:r>
              <a:rPr i="1" lang="en-US" sz="1100">
                <a:solidFill>
                  <a:srgbClr val="625B57"/>
                </a:solidFill>
                <a:highlight>
                  <a:srgbClr val="FFFFFF"/>
                </a:highlight>
              </a:rPr>
              <a:t>34</a:t>
            </a:r>
            <a:r>
              <a:rPr lang="en-US" sz="1100">
                <a:solidFill>
                  <a:srgbClr val="625B57"/>
                </a:solidFill>
                <a:highlight>
                  <a:srgbClr val="FFFFFF"/>
                </a:highlight>
              </a:rPr>
              <a:t>(11), 1830–1839. </a:t>
            </a:r>
            <a:r>
              <a:rPr lang="en-US" sz="1100" u="sng">
                <a:solidFill>
                  <a:srgbClr val="0563C1"/>
                </a:solidFill>
                <a:highlight>
                  <a:srgbClr val="FFFFFF"/>
                </a:highlight>
                <a:hlinkClick r:id="rId4">
                  <a:extLst>
                    <a:ext uri="{A12FA001-AC4F-418D-AE19-62706E023703}">
                      <ahyp:hlinkClr val="tx"/>
                    </a:ext>
                  </a:extLst>
                </a:hlinkClick>
              </a:rPr>
              <a:t>https://doi.org/10.1377/hlthaff.2015.0645</a:t>
            </a:r>
            <a:r>
              <a:rPr lang="en-US" sz="1100">
                <a:solidFill>
                  <a:srgbClr val="625B57"/>
                </a:solidFill>
                <a:highlight>
                  <a:srgbClr val="FFFFFF"/>
                </a:highlight>
              </a:rPr>
              <a:t>  </a:t>
            </a:r>
            <a:endParaRPr sz="1100">
              <a:solidFill>
                <a:srgbClr val="625B57"/>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4"/>
          <p:cNvSpPr txBox="1"/>
          <p:nvPr>
            <p:ph type="ctrTitle"/>
          </p:nvPr>
        </p:nvSpPr>
        <p:spPr>
          <a:xfrm>
            <a:off x="1188375" y="3632425"/>
            <a:ext cx="13872900" cy="2545200"/>
          </a:xfrm>
          <a:prstGeom prst="rect">
            <a:avLst/>
          </a:prstGeom>
        </p:spPr>
        <p:txBody>
          <a:bodyPr anchorCtr="0" anchor="t" bIns="60925" lIns="121875" spcFirstLastPara="1" rIns="121875" wrap="square" tIns="60925">
            <a:noAutofit/>
          </a:bodyPr>
          <a:lstStyle/>
          <a:p>
            <a:pPr indent="0" lvl="0" marL="0" rtl="0" algn="ctr">
              <a:lnSpc>
                <a:spcPct val="141666"/>
              </a:lnSpc>
              <a:spcBef>
                <a:spcPts val="0"/>
              </a:spcBef>
              <a:spcAft>
                <a:spcPts val="0"/>
              </a:spcAft>
              <a:buNone/>
            </a:pPr>
            <a:r>
              <a:rPr lang="en-US" sz="4800">
                <a:latin typeface="Georgia"/>
                <a:ea typeface="Georgia"/>
                <a:cs typeface="Georgia"/>
                <a:sym typeface="Georgia"/>
              </a:rPr>
              <a:t>Food Insecurity and Healthcare Utilization</a:t>
            </a:r>
            <a:endParaRPr sz="4800">
              <a:solidFill>
                <a:srgbClr val="2B2C42"/>
              </a:solidFill>
              <a:latin typeface="Georgia"/>
              <a:ea typeface="Georgia"/>
              <a:cs typeface="Georgia"/>
              <a:sym typeface="Georgia"/>
            </a:endParaRPr>
          </a:p>
          <a:p>
            <a:pPr indent="0" lvl="0" marL="0" rtl="0" algn="ctr">
              <a:lnSpc>
                <a:spcPct val="141666"/>
              </a:lnSpc>
              <a:spcBef>
                <a:spcPts val="0"/>
              </a:spcBef>
              <a:spcAft>
                <a:spcPts val="0"/>
              </a:spcAft>
              <a:buNone/>
            </a:pPr>
            <a:r>
              <a:t/>
            </a:r>
            <a:endParaRPr sz="5300">
              <a:solidFill>
                <a:srgbClr val="00346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9"/>
          <p:cNvPicPr preferRelativeResize="0"/>
          <p:nvPr/>
        </p:nvPicPr>
        <p:blipFill rotWithShape="1">
          <a:blip r:embed="rId3">
            <a:alphaModFix/>
          </a:blip>
          <a:srcRect b="0" l="805" r="914" t="0"/>
          <a:stretch/>
        </p:blipFill>
        <p:spPr>
          <a:xfrm>
            <a:off x="2136265" y="939133"/>
            <a:ext cx="11977117" cy="68552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5"/>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5300">
                <a:solidFill>
                  <a:srgbClr val="2B2C42"/>
                </a:solidFill>
              </a:rPr>
              <a:t>Food Insecurity and Healthcare Utilization</a:t>
            </a:r>
            <a:endParaRPr sz="5300">
              <a:solidFill>
                <a:srgbClr val="2B2C42"/>
              </a:solidFill>
            </a:endParaRPr>
          </a:p>
        </p:txBody>
      </p:sp>
      <p:sp>
        <p:nvSpPr>
          <p:cNvPr id="396" name="Google Shape;396;p55"/>
          <p:cNvSpPr txBox="1"/>
          <p:nvPr>
            <p:ph idx="1" type="body"/>
          </p:nvPr>
        </p:nvSpPr>
        <p:spPr>
          <a:xfrm>
            <a:off x="894017" y="3269800"/>
            <a:ext cx="8150700" cy="2604300"/>
          </a:xfrm>
          <a:prstGeom prst="rect">
            <a:avLst/>
          </a:prstGeom>
        </p:spPr>
        <p:txBody>
          <a:bodyPr anchorCtr="0" anchor="t" bIns="60925" lIns="121875" spcFirstLastPara="1" rIns="121875" wrap="square" tIns="60925">
            <a:noAutofit/>
          </a:bodyPr>
          <a:lstStyle/>
          <a:p>
            <a:pPr indent="-476250" lvl="0" marL="609600" rtl="0" algn="l">
              <a:lnSpc>
                <a:spcPct val="150000"/>
              </a:lnSpc>
              <a:spcBef>
                <a:spcPts val="1300"/>
              </a:spcBef>
              <a:spcAft>
                <a:spcPts val="0"/>
              </a:spcAft>
              <a:buClr>
                <a:srgbClr val="2B2C42"/>
              </a:buClr>
              <a:buSzPts val="2700"/>
              <a:buFont typeface="Libre Franklin"/>
              <a:buChar char="•"/>
            </a:pPr>
            <a:r>
              <a:rPr lang="en-US" sz="2700">
                <a:solidFill>
                  <a:srgbClr val="2B2C42"/>
                </a:solidFill>
              </a:rPr>
              <a:t>Food insecurity is correlated with </a:t>
            </a:r>
            <a:r>
              <a:rPr b="1" lang="en-US" sz="2700">
                <a:solidFill>
                  <a:srgbClr val="2B2C42"/>
                </a:solidFill>
              </a:rPr>
              <a:t>higher healthcare utilization </a:t>
            </a:r>
            <a:r>
              <a:rPr b="1" lang="en-US" sz="2700"/>
              <a:t>and</a:t>
            </a:r>
            <a:r>
              <a:rPr b="1" lang="en-US" sz="2700">
                <a:solidFill>
                  <a:srgbClr val="2B2C42"/>
                </a:solidFill>
              </a:rPr>
              <a:t> costs </a:t>
            </a:r>
            <a:r>
              <a:rPr lang="en-US" sz="2700">
                <a:solidFill>
                  <a:srgbClr val="2B2C42"/>
                </a:solidFill>
              </a:rPr>
              <a:t>in adults </a:t>
            </a:r>
            <a:endParaRPr sz="2700">
              <a:solidFill>
                <a:srgbClr val="2B2C42"/>
              </a:solidFill>
            </a:endParaRPr>
          </a:p>
          <a:p>
            <a:pPr indent="-476250" lvl="0" marL="609600" rtl="0" algn="l">
              <a:lnSpc>
                <a:spcPct val="150000"/>
              </a:lnSpc>
              <a:spcBef>
                <a:spcPts val="1300"/>
              </a:spcBef>
              <a:spcAft>
                <a:spcPts val="0"/>
              </a:spcAft>
              <a:buClr>
                <a:srgbClr val="2B2C42"/>
              </a:buClr>
              <a:buSzPts val="2700"/>
              <a:buFont typeface="Libre Franklin"/>
              <a:buChar char="•"/>
            </a:pPr>
            <a:r>
              <a:rPr lang="en-US" sz="2700">
                <a:solidFill>
                  <a:srgbClr val="2B2C42"/>
                </a:solidFill>
              </a:rPr>
              <a:t>Children experiencing food insecurity are </a:t>
            </a:r>
            <a:r>
              <a:rPr b="1" lang="en-US" sz="2700">
                <a:solidFill>
                  <a:srgbClr val="2B2C42"/>
                </a:solidFill>
              </a:rPr>
              <a:t>more likely to use the Emergency Room</a:t>
            </a:r>
            <a:r>
              <a:rPr lang="en-US" sz="2700">
                <a:solidFill>
                  <a:srgbClr val="2B2C42"/>
                </a:solidFill>
              </a:rPr>
              <a:t> and </a:t>
            </a:r>
            <a:r>
              <a:rPr b="1" lang="en-US" sz="2700">
                <a:solidFill>
                  <a:srgbClr val="2B2C42"/>
                </a:solidFill>
              </a:rPr>
              <a:t>lack access to </a:t>
            </a:r>
            <a:r>
              <a:rPr b="1" lang="en-US" sz="2700">
                <a:solidFill>
                  <a:srgbClr val="2B2C42"/>
                </a:solidFill>
              </a:rPr>
              <a:t>routine</a:t>
            </a:r>
            <a:r>
              <a:rPr b="1" lang="en-US" sz="2700">
                <a:solidFill>
                  <a:srgbClr val="2B2C42"/>
                </a:solidFill>
              </a:rPr>
              <a:t> care</a:t>
            </a:r>
            <a:endParaRPr b="1" sz="2700">
              <a:solidFill>
                <a:srgbClr val="2B2C42"/>
              </a:solidFill>
            </a:endParaRPr>
          </a:p>
          <a:p>
            <a:pPr indent="0" lvl="0" marL="0" rtl="0" algn="l">
              <a:lnSpc>
                <a:spcPct val="150000"/>
              </a:lnSpc>
              <a:spcBef>
                <a:spcPts val="1300"/>
              </a:spcBef>
              <a:spcAft>
                <a:spcPts val="0"/>
              </a:spcAft>
              <a:buNone/>
            </a:pPr>
            <a:r>
              <a:t/>
            </a:r>
            <a:endParaRPr sz="2400">
              <a:solidFill>
                <a:srgbClr val="2B2C42"/>
              </a:solidFill>
              <a:latin typeface="Libre Franklin"/>
              <a:ea typeface="Libre Franklin"/>
              <a:cs typeface="Libre Franklin"/>
              <a:sym typeface="Libre Franklin"/>
            </a:endParaRPr>
          </a:p>
          <a:p>
            <a:pPr indent="0" lvl="0" marL="0" rtl="0" algn="l">
              <a:lnSpc>
                <a:spcPct val="150000"/>
              </a:lnSpc>
              <a:spcBef>
                <a:spcPts val="1300"/>
              </a:spcBef>
              <a:spcAft>
                <a:spcPts val="0"/>
              </a:spcAft>
              <a:buClr>
                <a:schemeClr val="dk1"/>
              </a:buClr>
              <a:buSzPts val="1500"/>
              <a:buFont typeface="Arial"/>
              <a:buNone/>
            </a:pPr>
            <a:r>
              <a:t/>
            </a:r>
            <a:endParaRPr sz="2000">
              <a:solidFill>
                <a:srgbClr val="2B2C42"/>
              </a:solidFill>
              <a:latin typeface="Libre Franklin"/>
              <a:ea typeface="Libre Franklin"/>
              <a:cs typeface="Libre Franklin"/>
              <a:sym typeface="Libre Franklin"/>
            </a:endParaRPr>
          </a:p>
          <a:p>
            <a:pPr indent="0" lvl="0" marL="0" rtl="0" algn="l">
              <a:spcBef>
                <a:spcPts val="1300"/>
              </a:spcBef>
              <a:spcAft>
                <a:spcPts val="0"/>
              </a:spcAft>
              <a:buClr>
                <a:schemeClr val="dk1"/>
              </a:buClr>
              <a:buSzPts val="1500"/>
              <a:buFont typeface="Arial"/>
              <a:buNone/>
            </a:pPr>
            <a:r>
              <a:t/>
            </a:r>
            <a:endParaRPr sz="2700">
              <a:solidFill>
                <a:srgbClr val="2B2C42"/>
              </a:solidFill>
              <a:latin typeface="Libre Franklin"/>
              <a:ea typeface="Libre Franklin"/>
              <a:cs typeface="Libre Franklin"/>
              <a:sym typeface="Libre Franklin"/>
            </a:endParaRPr>
          </a:p>
          <a:p>
            <a:pPr indent="0" lvl="0" marL="0" rtl="0" algn="l">
              <a:spcBef>
                <a:spcPts val="1300"/>
              </a:spcBef>
              <a:spcAft>
                <a:spcPts val="0"/>
              </a:spcAft>
              <a:buNone/>
            </a:pPr>
            <a:r>
              <a:t/>
            </a:r>
            <a:endParaRPr>
              <a:solidFill>
                <a:srgbClr val="2B2C42"/>
              </a:solidFill>
              <a:latin typeface="Libre Franklin"/>
              <a:ea typeface="Libre Franklin"/>
              <a:cs typeface="Libre Franklin"/>
              <a:sym typeface="Libre Franklin"/>
            </a:endParaRPr>
          </a:p>
        </p:txBody>
      </p:sp>
      <p:sp>
        <p:nvSpPr>
          <p:cNvPr id="397" name="Google Shape;397;p55"/>
          <p:cNvSpPr txBox="1"/>
          <p:nvPr/>
        </p:nvSpPr>
        <p:spPr>
          <a:xfrm>
            <a:off x="9991429" y="7854267"/>
            <a:ext cx="6116100" cy="923400"/>
          </a:xfrm>
          <a:prstGeom prst="rect">
            <a:avLst/>
          </a:prstGeom>
          <a:noFill/>
          <a:ln>
            <a:noFill/>
          </a:ln>
        </p:spPr>
        <p:txBody>
          <a:bodyPr anchorCtr="0" anchor="t" bIns="121875" lIns="121875" spcFirstLastPara="1" rIns="121875" wrap="square" tIns="121875">
            <a:spAutoFit/>
          </a:bodyPr>
          <a:lstStyle/>
          <a:p>
            <a:pPr indent="0" lvl="0" marL="0" rtl="0" algn="l">
              <a:spcBef>
                <a:spcPts val="0"/>
              </a:spcBef>
              <a:spcAft>
                <a:spcPts val="0"/>
              </a:spcAft>
              <a:buNone/>
            </a:pPr>
            <a:r>
              <a:rPr lang="en-US" sz="1100"/>
              <a:t>Gundersen, C., &amp; Ziliak, J. P. (2015). Food Insecurity And Health Outcomes. Health Affairs, 34(11), 1830–1839. https://doi.org/10.1377/hlthaff.2015.0645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sz="1100"/>
              <a:t>Peltz A and Garg A. Food Insecurity and Health Care Use. Pediatrics. 2019;144(4):e20190347</a:t>
            </a:r>
            <a:endParaRPr sz="1900"/>
          </a:p>
        </p:txBody>
      </p:sp>
      <p:pic>
        <p:nvPicPr>
          <p:cNvPr id="398" name="Google Shape;398;p55"/>
          <p:cNvPicPr preferRelativeResize="0"/>
          <p:nvPr/>
        </p:nvPicPr>
        <p:blipFill>
          <a:blip r:embed="rId3">
            <a:alphaModFix/>
          </a:blip>
          <a:stretch>
            <a:fillRect/>
          </a:stretch>
        </p:blipFill>
        <p:spPr>
          <a:xfrm>
            <a:off x="9974436" y="2930600"/>
            <a:ext cx="6150001" cy="40719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6"/>
          <p:cNvSpPr txBox="1"/>
          <p:nvPr>
            <p:ph type="ctrTitle"/>
          </p:nvPr>
        </p:nvSpPr>
        <p:spPr>
          <a:xfrm>
            <a:off x="1188375" y="3632425"/>
            <a:ext cx="13872900" cy="2545200"/>
          </a:xfrm>
          <a:prstGeom prst="rect">
            <a:avLst/>
          </a:prstGeom>
        </p:spPr>
        <p:txBody>
          <a:bodyPr anchorCtr="0" anchor="t" bIns="60925" lIns="121875" spcFirstLastPara="1" rIns="121875" wrap="square" tIns="60925">
            <a:noAutofit/>
          </a:bodyPr>
          <a:lstStyle/>
          <a:p>
            <a:pPr indent="0" lvl="0" marL="0" rtl="0" algn="ctr">
              <a:lnSpc>
                <a:spcPct val="141666"/>
              </a:lnSpc>
              <a:spcBef>
                <a:spcPts val="0"/>
              </a:spcBef>
              <a:spcAft>
                <a:spcPts val="0"/>
              </a:spcAft>
              <a:buNone/>
            </a:pPr>
            <a:r>
              <a:rPr lang="en-US" sz="4800">
                <a:latin typeface="Georgia"/>
                <a:ea typeface="Georgia"/>
                <a:cs typeface="Georgia"/>
                <a:sym typeface="Georgia"/>
              </a:rPr>
              <a:t>Food Insecurity and Health Equity</a:t>
            </a:r>
            <a:endParaRPr sz="4800">
              <a:solidFill>
                <a:srgbClr val="2B2C42"/>
              </a:solidFill>
              <a:latin typeface="Georgia"/>
              <a:ea typeface="Georgia"/>
              <a:cs typeface="Georgia"/>
              <a:sym typeface="Georgia"/>
            </a:endParaRPr>
          </a:p>
          <a:p>
            <a:pPr indent="0" lvl="0" marL="0" rtl="0" algn="ctr">
              <a:lnSpc>
                <a:spcPct val="141666"/>
              </a:lnSpc>
              <a:spcBef>
                <a:spcPts val="0"/>
              </a:spcBef>
              <a:spcAft>
                <a:spcPts val="0"/>
              </a:spcAft>
              <a:buNone/>
            </a:pPr>
            <a:r>
              <a:t/>
            </a:r>
            <a:endParaRPr sz="5300">
              <a:solidFill>
                <a:srgbClr val="003461"/>
              </a:solidFill>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7"/>
          <p:cNvSpPr txBox="1"/>
          <p:nvPr/>
        </p:nvSpPr>
        <p:spPr>
          <a:xfrm>
            <a:off x="1230752" y="2161300"/>
            <a:ext cx="8730900" cy="5666100"/>
          </a:xfrm>
          <a:prstGeom prst="rect">
            <a:avLst/>
          </a:prstGeom>
          <a:noFill/>
          <a:ln>
            <a:noFill/>
          </a:ln>
        </p:spPr>
        <p:txBody>
          <a:bodyPr anchorCtr="0" anchor="t" bIns="121875" lIns="121875" spcFirstLastPara="1" rIns="121875" wrap="square" tIns="121875">
            <a:noAutofit/>
          </a:bodyPr>
          <a:lstStyle/>
          <a:p>
            <a:pPr indent="0" lvl="0" marL="0" rtl="0" algn="l">
              <a:lnSpc>
                <a:spcPct val="107916"/>
              </a:lnSpc>
              <a:spcBef>
                <a:spcPts val="0"/>
              </a:spcBef>
              <a:spcAft>
                <a:spcPts val="0"/>
              </a:spcAft>
              <a:buNone/>
            </a:pPr>
            <a:r>
              <a:rPr lang="en-US" sz="2700">
                <a:solidFill>
                  <a:srgbClr val="2B2C42"/>
                </a:solidFill>
                <a:highlight>
                  <a:schemeClr val="lt1"/>
                </a:highlight>
                <a:latin typeface="Georgia"/>
                <a:ea typeface="Georgia"/>
                <a:cs typeface="Georgia"/>
                <a:sym typeface="Georgia"/>
              </a:rPr>
              <a:t>F</a:t>
            </a:r>
            <a:r>
              <a:rPr lang="en-US" sz="2700">
                <a:solidFill>
                  <a:srgbClr val="2B2C42"/>
                </a:solidFill>
                <a:highlight>
                  <a:schemeClr val="lt1"/>
                </a:highlight>
                <a:latin typeface="Georgia"/>
                <a:ea typeface="Georgia"/>
                <a:cs typeface="Georgia"/>
                <a:sym typeface="Georgia"/>
              </a:rPr>
              <a:t>ood insecurity </a:t>
            </a:r>
            <a:r>
              <a:rPr b="1" lang="en-US" sz="2700">
                <a:solidFill>
                  <a:srgbClr val="2B2C42"/>
                </a:solidFill>
                <a:highlight>
                  <a:schemeClr val="lt1"/>
                </a:highlight>
                <a:latin typeface="Georgia"/>
                <a:ea typeface="Georgia"/>
                <a:cs typeface="Georgia"/>
                <a:sym typeface="Georgia"/>
              </a:rPr>
              <a:t>disproportionately affects Black and Hispanic households:</a:t>
            </a:r>
            <a:endParaRPr sz="2700">
              <a:solidFill>
                <a:srgbClr val="2B2C42"/>
              </a:solidFill>
              <a:highlight>
                <a:schemeClr val="lt1"/>
              </a:highlight>
              <a:latin typeface="Georgia"/>
              <a:ea typeface="Georgia"/>
              <a:cs typeface="Georgia"/>
              <a:sym typeface="Georgia"/>
            </a:endParaRPr>
          </a:p>
          <a:p>
            <a:pPr indent="-476250" lvl="0" marL="609600" rtl="0" algn="l">
              <a:lnSpc>
                <a:spcPct val="107916"/>
              </a:lnSpc>
              <a:spcBef>
                <a:spcPts val="1100"/>
              </a:spcBef>
              <a:spcAft>
                <a:spcPts val="0"/>
              </a:spcAft>
              <a:buClr>
                <a:srgbClr val="2B2C42"/>
              </a:buClr>
              <a:buSzPts val="2700"/>
              <a:buFont typeface="Noto Sans Symbols"/>
              <a:buChar char="●"/>
            </a:pPr>
            <a:r>
              <a:rPr lang="en-US" sz="2700">
                <a:solidFill>
                  <a:srgbClr val="2B2C42"/>
                </a:solidFill>
                <a:latin typeface="Georgia"/>
                <a:ea typeface="Georgia"/>
                <a:cs typeface="Georgia"/>
                <a:sym typeface="Georgia"/>
              </a:rPr>
              <a:t>In 2020, Black non-Hispanic households were </a:t>
            </a:r>
            <a:r>
              <a:rPr b="1" lang="en-US" sz="2700">
                <a:solidFill>
                  <a:srgbClr val="2B2C42"/>
                </a:solidFill>
                <a:latin typeface="Georgia"/>
                <a:ea typeface="Georgia"/>
                <a:cs typeface="Georgia"/>
                <a:sym typeface="Georgia"/>
              </a:rPr>
              <a:t>over 2 times more likely to be food insecure </a:t>
            </a:r>
            <a:r>
              <a:rPr lang="en-US" sz="2700">
                <a:solidFill>
                  <a:srgbClr val="2B2C42"/>
                </a:solidFill>
                <a:latin typeface="Georgia"/>
                <a:ea typeface="Georgia"/>
                <a:cs typeface="Georgia"/>
                <a:sym typeface="Georgia"/>
              </a:rPr>
              <a:t>than the national average (21.7 percent versus 10.5 percent, respectively)</a:t>
            </a:r>
            <a:br>
              <a:rPr lang="en-US" sz="2700">
                <a:solidFill>
                  <a:srgbClr val="2B2C42"/>
                </a:solidFill>
                <a:latin typeface="Georgia"/>
                <a:ea typeface="Georgia"/>
                <a:cs typeface="Georgia"/>
                <a:sym typeface="Georgia"/>
              </a:rPr>
            </a:br>
            <a:r>
              <a:rPr lang="en-US" sz="2700">
                <a:solidFill>
                  <a:srgbClr val="2B2C42"/>
                </a:solidFill>
                <a:latin typeface="Georgia"/>
                <a:ea typeface="Georgia"/>
                <a:cs typeface="Georgia"/>
                <a:sym typeface="Georgia"/>
              </a:rPr>
              <a:t> </a:t>
            </a:r>
            <a:endParaRPr sz="2700">
              <a:solidFill>
                <a:srgbClr val="2B2C42"/>
              </a:solidFill>
              <a:latin typeface="Georgia"/>
              <a:ea typeface="Georgia"/>
              <a:cs typeface="Georgia"/>
              <a:sym typeface="Georgia"/>
            </a:endParaRPr>
          </a:p>
          <a:p>
            <a:pPr indent="-476250" lvl="0" marL="609600" rtl="0" algn="l">
              <a:lnSpc>
                <a:spcPct val="107916"/>
              </a:lnSpc>
              <a:spcBef>
                <a:spcPts val="0"/>
              </a:spcBef>
              <a:spcAft>
                <a:spcPts val="0"/>
              </a:spcAft>
              <a:buClr>
                <a:srgbClr val="2B2C42"/>
              </a:buClr>
              <a:buSzPts val="2700"/>
              <a:buFont typeface="Noto Sans Symbols"/>
              <a:buChar char="●"/>
            </a:pPr>
            <a:r>
              <a:rPr lang="en-US" sz="2700">
                <a:solidFill>
                  <a:srgbClr val="2B2C42"/>
                </a:solidFill>
                <a:latin typeface="Georgia"/>
                <a:ea typeface="Georgia"/>
                <a:cs typeface="Georgia"/>
                <a:sym typeface="Georgia"/>
              </a:rPr>
              <a:t>Among Hispanic households, the prevalence of food insecurity was </a:t>
            </a:r>
            <a:r>
              <a:rPr b="1" lang="en-US" sz="2700">
                <a:solidFill>
                  <a:srgbClr val="2B2C42"/>
                </a:solidFill>
                <a:latin typeface="Georgia"/>
                <a:ea typeface="Georgia"/>
                <a:cs typeface="Georgia"/>
                <a:sym typeface="Georgia"/>
              </a:rPr>
              <a:t>17.2 percent</a:t>
            </a:r>
            <a:r>
              <a:rPr lang="en-US" sz="2700">
                <a:solidFill>
                  <a:srgbClr val="2B2C42"/>
                </a:solidFill>
                <a:latin typeface="Georgia"/>
                <a:ea typeface="Georgia"/>
                <a:cs typeface="Georgia"/>
                <a:sym typeface="Georgia"/>
              </a:rPr>
              <a:t> compared to the national average of </a:t>
            </a:r>
            <a:r>
              <a:rPr b="1" lang="en-US" sz="2700">
                <a:solidFill>
                  <a:srgbClr val="2B2C42"/>
                </a:solidFill>
                <a:latin typeface="Georgia"/>
                <a:ea typeface="Georgia"/>
                <a:cs typeface="Georgia"/>
                <a:sym typeface="Georgia"/>
              </a:rPr>
              <a:t>10.5 percent</a:t>
            </a:r>
            <a:endParaRPr sz="1900">
              <a:solidFill>
                <a:srgbClr val="2B2C42"/>
              </a:solidFill>
              <a:latin typeface="Georgia"/>
              <a:ea typeface="Georgia"/>
              <a:cs typeface="Georgia"/>
              <a:sym typeface="Georgia"/>
            </a:endParaRPr>
          </a:p>
        </p:txBody>
      </p:sp>
      <p:sp>
        <p:nvSpPr>
          <p:cNvPr id="411" name="Google Shape;411;p57"/>
          <p:cNvSpPr txBox="1"/>
          <p:nvPr/>
        </p:nvSpPr>
        <p:spPr>
          <a:xfrm>
            <a:off x="1010105" y="729800"/>
            <a:ext cx="10038900" cy="1231200"/>
          </a:xfrm>
          <a:prstGeom prst="rect">
            <a:avLst/>
          </a:prstGeom>
          <a:noFill/>
          <a:ln>
            <a:noFill/>
          </a:ln>
        </p:spPr>
        <p:txBody>
          <a:bodyPr anchorCtr="0" anchor="t" bIns="121875" lIns="121875" spcFirstLastPara="1" rIns="121875" wrap="square" tIns="121875">
            <a:noAutofit/>
          </a:bodyPr>
          <a:lstStyle/>
          <a:p>
            <a:pPr indent="0" lvl="0" marL="0" rtl="0" algn="l">
              <a:lnSpc>
                <a:spcPct val="142857"/>
              </a:lnSpc>
              <a:spcBef>
                <a:spcPts val="0"/>
              </a:spcBef>
              <a:spcAft>
                <a:spcPts val="0"/>
              </a:spcAft>
              <a:buClr>
                <a:srgbClr val="625B57"/>
              </a:buClr>
              <a:buSzPts val="3700"/>
              <a:buFont typeface="Arial"/>
              <a:buNone/>
            </a:pPr>
            <a:r>
              <a:rPr b="1" lang="en-US" sz="3900">
                <a:solidFill>
                  <a:srgbClr val="2B2C42"/>
                </a:solidFill>
                <a:latin typeface="Libre Franklin"/>
                <a:ea typeface="Libre Franklin"/>
                <a:cs typeface="Libre Franklin"/>
                <a:sym typeface="Libre Franklin"/>
              </a:rPr>
              <a:t>Food Insecurity and Health Equity</a:t>
            </a:r>
            <a:endParaRPr b="1" sz="3900">
              <a:solidFill>
                <a:srgbClr val="2B2C42"/>
              </a:solidFill>
              <a:latin typeface="Libre Franklin"/>
              <a:ea typeface="Libre Franklin"/>
              <a:cs typeface="Libre Franklin"/>
              <a:sym typeface="Libre Franklin"/>
            </a:endParaRPr>
          </a:p>
          <a:p>
            <a:pPr indent="0" lvl="0" marL="0" rtl="0" algn="l">
              <a:spcBef>
                <a:spcPts val="0"/>
              </a:spcBef>
              <a:spcAft>
                <a:spcPts val="0"/>
              </a:spcAft>
              <a:buNone/>
            </a:pPr>
            <a:r>
              <a:t/>
            </a:r>
            <a:endParaRPr sz="3700">
              <a:solidFill>
                <a:srgbClr val="2B2C42"/>
              </a:solidFill>
              <a:latin typeface="Georgia"/>
              <a:ea typeface="Georgia"/>
              <a:cs typeface="Georgia"/>
              <a:sym typeface="Georgia"/>
            </a:endParaRPr>
          </a:p>
        </p:txBody>
      </p:sp>
      <p:sp>
        <p:nvSpPr>
          <p:cNvPr id="412" name="Google Shape;412;p57"/>
          <p:cNvSpPr/>
          <p:nvPr/>
        </p:nvSpPr>
        <p:spPr>
          <a:xfrm>
            <a:off x="10669131" y="0"/>
            <a:ext cx="5580600" cy="9144000"/>
          </a:xfrm>
          <a:prstGeom prst="rect">
            <a:avLst/>
          </a:prstGeom>
          <a:solidFill>
            <a:srgbClr val="C9DEEC"/>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pic>
        <p:nvPicPr>
          <p:cNvPr id="413" name="Google Shape;413;p57"/>
          <p:cNvPicPr preferRelativeResize="0"/>
          <p:nvPr/>
        </p:nvPicPr>
        <p:blipFill>
          <a:blip r:embed="rId3">
            <a:alphaModFix amt="80000"/>
          </a:blip>
          <a:stretch>
            <a:fillRect/>
          </a:stretch>
        </p:blipFill>
        <p:spPr>
          <a:xfrm>
            <a:off x="11223397" y="1215817"/>
            <a:ext cx="4472085" cy="6709745"/>
          </a:xfrm>
          <a:prstGeom prst="rect">
            <a:avLst/>
          </a:prstGeom>
          <a:noFill/>
          <a:ln>
            <a:noFill/>
          </a:ln>
        </p:spPr>
      </p:pic>
      <p:sp>
        <p:nvSpPr>
          <p:cNvPr id="414" name="Google Shape;414;p57"/>
          <p:cNvSpPr txBox="1"/>
          <p:nvPr/>
        </p:nvSpPr>
        <p:spPr>
          <a:xfrm>
            <a:off x="5389927" y="7189400"/>
            <a:ext cx="4571700" cy="754200"/>
          </a:xfrm>
          <a:prstGeom prst="rect">
            <a:avLst/>
          </a:prstGeom>
          <a:noFill/>
          <a:ln>
            <a:noFill/>
          </a:ln>
        </p:spPr>
        <p:txBody>
          <a:bodyPr anchorCtr="0" anchor="t" bIns="121875" lIns="121875" spcFirstLastPara="1" rIns="121875" wrap="square" tIns="121875">
            <a:spAutoFit/>
          </a:bodyPr>
          <a:lstStyle/>
          <a:p>
            <a:pPr indent="0" lvl="0" marL="0" rtl="0" algn="l">
              <a:spcBef>
                <a:spcPts val="0"/>
              </a:spcBef>
              <a:spcAft>
                <a:spcPts val="0"/>
              </a:spcAft>
              <a:buNone/>
            </a:pPr>
            <a:r>
              <a:rPr lang="en-US" sz="1100"/>
              <a:t>Source: U.S. Department of Health and Human Services &amp; Office of Disease Prevention and Health Promotion. (n.d.). Food insecurity. Healthy People 2030</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8"/>
          <p:cNvSpPr txBox="1"/>
          <p:nvPr>
            <p:ph type="title"/>
          </p:nvPr>
        </p:nvSpPr>
        <p:spPr>
          <a:xfrm>
            <a:off x="1117163" y="617133"/>
            <a:ext cx="14015400" cy="1309500"/>
          </a:xfrm>
          <a:prstGeom prst="rect">
            <a:avLst/>
          </a:prstGeom>
        </p:spPr>
        <p:txBody>
          <a:bodyPr anchorCtr="0" anchor="ctr" bIns="60925" lIns="121875" spcFirstLastPara="1" rIns="121875" wrap="square" tIns="60925">
            <a:normAutofit/>
          </a:bodyPr>
          <a:lstStyle/>
          <a:p>
            <a:pPr indent="0" lvl="0" marL="0" marR="0" rtl="0" algn="l">
              <a:lnSpc>
                <a:spcPct val="90000"/>
              </a:lnSpc>
              <a:spcBef>
                <a:spcPts val="0"/>
              </a:spcBef>
              <a:spcAft>
                <a:spcPts val="0"/>
              </a:spcAft>
              <a:buNone/>
            </a:pPr>
            <a:r>
              <a:rPr lang="en-US" sz="5300">
                <a:solidFill>
                  <a:srgbClr val="2B2C42"/>
                </a:solidFill>
              </a:rPr>
              <a:t>Leaving Module 3</a:t>
            </a:r>
            <a:endParaRPr sz="5300">
              <a:solidFill>
                <a:srgbClr val="2B2C42"/>
              </a:solidFill>
            </a:endParaRPr>
          </a:p>
        </p:txBody>
      </p:sp>
      <p:sp>
        <p:nvSpPr>
          <p:cNvPr id="421" name="Google Shape;421;p58"/>
          <p:cNvSpPr txBox="1"/>
          <p:nvPr>
            <p:ph idx="1" type="body"/>
          </p:nvPr>
        </p:nvSpPr>
        <p:spPr>
          <a:xfrm>
            <a:off x="5190738" y="2585500"/>
            <a:ext cx="9784200" cy="5801700"/>
          </a:xfrm>
          <a:prstGeom prst="rect">
            <a:avLst/>
          </a:prstGeom>
        </p:spPr>
        <p:txBody>
          <a:bodyPr anchorCtr="0" anchor="t" bIns="60925" lIns="121875" spcFirstLastPara="1" rIns="121875" wrap="square" tIns="60925">
            <a:normAutofit/>
          </a:bodyPr>
          <a:lstStyle/>
          <a:p>
            <a:pPr indent="0" lvl="0" marL="0" rtl="0" algn="l">
              <a:lnSpc>
                <a:spcPct val="100000"/>
              </a:lnSpc>
              <a:spcBef>
                <a:spcPts val="0"/>
              </a:spcBef>
              <a:spcAft>
                <a:spcPts val="0"/>
              </a:spcAft>
              <a:buNone/>
            </a:pPr>
            <a:r>
              <a:rPr lang="en-US" sz="3200">
                <a:solidFill>
                  <a:srgbClr val="2B2C42"/>
                </a:solidFill>
              </a:rPr>
              <a:t>Build </a:t>
            </a:r>
            <a:r>
              <a:rPr lang="en-US" sz="3200"/>
              <a:t>the</a:t>
            </a:r>
            <a:r>
              <a:rPr lang="en-US" sz="3200">
                <a:solidFill>
                  <a:srgbClr val="2B2C42"/>
                </a:solidFill>
              </a:rPr>
              <a:t> Case: </a:t>
            </a:r>
            <a:endParaRPr sz="3200">
              <a:solidFill>
                <a:srgbClr val="2B2C42"/>
              </a:solidFill>
            </a:endParaRPr>
          </a:p>
          <a:p>
            <a:pPr indent="0" lvl="0" marL="0" rtl="0" algn="l">
              <a:lnSpc>
                <a:spcPct val="100000"/>
              </a:lnSpc>
              <a:spcBef>
                <a:spcPts val="0"/>
              </a:spcBef>
              <a:spcAft>
                <a:spcPts val="0"/>
              </a:spcAft>
              <a:buNone/>
            </a:pPr>
            <a:r>
              <a:t/>
            </a:r>
            <a:endParaRPr sz="3100">
              <a:solidFill>
                <a:srgbClr val="2B2C42"/>
              </a:solidFill>
            </a:endParaRPr>
          </a:p>
          <a:p>
            <a:pPr indent="-488950" lvl="0" marL="609600" rtl="0" algn="l">
              <a:lnSpc>
                <a:spcPct val="100000"/>
              </a:lnSpc>
              <a:spcBef>
                <a:spcPts val="0"/>
              </a:spcBef>
              <a:spcAft>
                <a:spcPts val="0"/>
              </a:spcAft>
              <a:buClr>
                <a:srgbClr val="2B2C42"/>
              </a:buClr>
              <a:buSzPts val="2900"/>
              <a:buChar char="•"/>
            </a:pPr>
            <a:r>
              <a:rPr lang="en-US" sz="2900">
                <a:solidFill>
                  <a:srgbClr val="2B2C42"/>
                </a:solidFill>
              </a:rPr>
              <a:t>What are your state’s Medicaid priorities around cost and utilization?</a:t>
            </a:r>
            <a:endParaRPr sz="2900">
              <a:solidFill>
                <a:srgbClr val="2B2C42"/>
              </a:solidFill>
            </a:endParaRPr>
          </a:p>
          <a:p>
            <a:pPr indent="-488950" lvl="0" marL="609600" rtl="0" algn="l">
              <a:lnSpc>
                <a:spcPct val="100000"/>
              </a:lnSpc>
              <a:spcBef>
                <a:spcPts val="1300"/>
              </a:spcBef>
              <a:spcAft>
                <a:spcPts val="0"/>
              </a:spcAft>
              <a:buClr>
                <a:srgbClr val="2B2C42"/>
              </a:buClr>
              <a:buSzPts val="2900"/>
              <a:buChar char="•"/>
            </a:pPr>
            <a:r>
              <a:rPr lang="en-US" sz="2900">
                <a:solidFill>
                  <a:srgbClr val="2B2C42"/>
                </a:solidFill>
              </a:rPr>
              <a:t>What would be the most impactful activities for the Medicaid agencies, payers or providers to engage in regarding food insecurity?</a:t>
            </a:r>
            <a:endParaRPr sz="2900">
              <a:solidFill>
                <a:srgbClr val="2B2C42"/>
              </a:solidFill>
            </a:endParaRPr>
          </a:p>
          <a:p>
            <a:pPr indent="0" lvl="0" marL="0" rtl="0" algn="l">
              <a:lnSpc>
                <a:spcPct val="100000"/>
              </a:lnSpc>
              <a:spcBef>
                <a:spcPts val="1300"/>
              </a:spcBef>
              <a:spcAft>
                <a:spcPts val="0"/>
              </a:spcAft>
              <a:buClr>
                <a:schemeClr val="dk1"/>
              </a:buClr>
              <a:buSzPts val="1500"/>
              <a:buFont typeface="Arial"/>
              <a:buNone/>
            </a:pPr>
            <a:r>
              <a:t/>
            </a:r>
            <a:endParaRPr sz="2700">
              <a:solidFill>
                <a:srgbClr val="2B2C42"/>
              </a:solidFill>
            </a:endParaRPr>
          </a:p>
          <a:p>
            <a:pPr indent="0" lvl="0" marL="0" rtl="0" algn="l">
              <a:lnSpc>
                <a:spcPct val="100000"/>
              </a:lnSpc>
              <a:spcBef>
                <a:spcPts val="0"/>
              </a:spcBef>
              <a:spcAft>
                <a:spcPts val="0"/>
              </a:spcAft>
              <a:buClr>
                <a:schemeClr val="dk1"/>
              </a:buClr>
              <a:buSzPts val="1500"/>
              <a:buFont typeface="Arial"/>
              <a:buNone/>
            </a:pPr>
            <a:r>
              <a:t/>
            </a:r>
            <a:endParaRPr sz="2700">
              <a:solidFill>
                <a:srgbClr val="2B2C42"/>
              </a:solidFill>
            </a:endParaRPr>
          </a:p>
        </p:txBody>
      </p:sp>
      <p:grpSp>
        <p:nvGrpSpPr>
          <p:cNvPr id="422" name="Google Shape;422;p58"/>
          <p:cNvGrpSpPr/>
          <p:nvPr/>
        </p:nvGrpSpPr>
        <p:grpSpPr>
          <a:xfrm>
            <a:off x="893990" y="2313701"/>
            <a:ext cx="3659245" cy="5729803"/>
            <a:chOff x="8900525" y="682925"/>
            <a:chExt cx="2412000" cy="3913800"/>
          </a:xfrm>
        </p:grpSpPr>
        <p:sp>
          <p:nvSpPr>
            <p:cNvPr id="423" name="Google Shape;423;p58"/>
            <p:cNvSpPr/>
            <p:nvPr/>
          </p:nvSpPr>
          <p:spPr>
            <a:xfrm>
              <a:off x="8900525" y="682925"/>
              <a:ext cx="2412000" cy="3913800"/>
            </a:xfrm>
            <a:prstGeom prst="rect">
              <a:avLst/>
            </a:prstGeom>
            <a:solidFill>
              <a:srgbClr val="C9DEEC"/>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424" name="Google Shape;424;p58"/>
            <p:cNvSpPr txBox="1"/>
            <p:nvPr/>
          </p:nvSpPr>
          <p:spPr>
            <a:xfrm>
              <a:off x="9054125" y="1404275"/>
              <a:ext cx="2104800" cy="2471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Clr>
                  <a:schemeClr val="dk1"/>
                </a:buClr>
                <a:buSzPts val="1500"/>
                <a:buFont typeface="Arial"/>
                <a:buNone/>
              </a:pPr>
              <a:r>
                <a:rPr lang="en-US" sz="2400">
                  <a:solidFill>
                    <a:schemeClr val="dk1"/>
                  </a:solidFill>
                  <a:latin typeface="Georgia"/>
                  <a:ea typeface="Georgia"/>
                  <a:cs typeface="Georgia"/>
                  <a:sym typeface="Georgia"/>
                </a:rPr>
                <a:t>Food insecurity impacts health, health equity and healthcare costs and could be a critical way for Medicaid agencies, payers and providers to achieve their goals.</a:t>
              </a:r>
              <a:endParaRPr sz="3900">
                <a:solidFill>
                  <a:srgbClr val="2B2C42"/>
                </a:solidFill>
                <a:latin typeface="Georgia"/>
                <a:ea typeface="Georgia"/>
                <a:cs typeface="Georgia"/>
                <a:sym typeface="Georgia"/>
              </a:endParaRPr>
            </a:p>
          </p:txBody>
        </p:sp>
        <p:sp>
          <p:nvSpPr>
            <p:cNvPr id="425" name="Google Shape;425;p58"/>
            <p:cNvSpPr txBox="1"/>
            <p:nvPr/>
          </p:nvSpPr>
          <p:spPr>
            <a:xfrm>
              <a:off x="9054125" y="919475"/>
              <a:ext cx="2104800" cy="378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US" sz="2800">
                  <a:solidFill>
                    <a:srgbClr val="2B2C42"/>
                  </a:solidFill>
                  <a:latin typeface="Libre Franklin"/>
                  <a:ea typeface="Libre Franklin"/>
                  <a:cs typeface="Libre Franklin"/>
                  <a:sym typeface="Libre Franklin"/>
                </a:rPr>
                <a:t>Key Takeaway</a:t>
              </a:r>
              <a:endParaRPr b="1" sz="2800">
                <a:solidFill>
                  <a:srgbClr val="2B2C42"/>
                </a:solidFill>
                <a:latin typeface="Libre Franklin"/>
                <a:ea typeface="Libre Franklin"/>
                <a:cs typeface="Libre Franklin"/>
                <a:sym typeface="Libre Franklin"/>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9"/>
          <p:cNvSpPr txBox="1"/>
          <p:nvPr>
            <p:ph type="ctrTitle"/>
          </p:nvPr>
        </p:nvSpPr>
        <p:spPr>
          <a:xfrm>
            <a:off x="853033" y="1108653"/>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3700"/>
              <a:buFont typeface="Libre Franklin"/>
              <a:buNone/>
            </a:pPr>
            <a:r>
              <a:rPr lang="en-US" sz="3700">
                <a:solidFill>
                  <a:srgbClr val="2B2C42"/>
                </a:solidFill>
                <a:latin typeface="Libre Franklin"/>
                <a:ea typeface="Libre Franklin"/>
                <a:cs typeface="Libre Franklin"/>
                <a:sym typeface="Libre Franklin"/>
              </a:rPr>
              <a:t>Module 4:</a:t>
            </a:r>
            <a:endParaRPr/>
          </a:p>
        </p:txBody>
      </p:sp>
      <p:sp>
        <p:nvSpPr>
          <p:cNvPr id="431" name="Google Shape;431;p59"/>
          <p:cNvSpPr txBox="1"/>
          <p:nvPr>
            <p:ph idx="1" type="subTitle"/>
          </p:nvPr>
        </p:nvSpPr>
        <p:spPr>
          <a:xfrm>
            <a:off x="853032" y="4292120"/>
            <a:ext cx="10837200" cy="22077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6400"/>
              <a:buFont typeface="Arial"/>
              <a:buNone/>
            </a:pPr>
            <a:r>
              <a:rPr lang="en-US" sz="6400">
                <a:solidFill>
                  <a:srgbClr val="2B2C42"/>
                </a:solidFill>
                <a:latin typeface="Libre Franklin"/>
                <a:ea typeface="Libre Franklin"/>
                <a:cs typeface="Libre Franklin"/>
                <a:sym typeface="Libre Franklin"/>
              </a:rPr>
              <a:t>Medicaid Delivery Systems and Financing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0"/>
          <p:cNvSpPr txBox="1"/>
          <p:nvPr/>
        </p:nvSpPr>
        <p:spPr>
          <a:xfrm>
            <a:off x="3140673" y="3609133"/>
            <a:ext cx="6801300" cy="1193700"/>
          </a:xfrm>
          <a:prstGeom prst="rect">
            <a:avLst/>
          </a:prstGeom>
          <a:noFill/>
          <a:ln>
            <a:noFill/>
          </a:ln>
        </p:spPr>
        <p:txBody>
          <a:bodyPr anchorCtr="0" anchor="b" bIns="60925" lIns="121875" spcFirstLastPara="1" rIns="121875" wrap="square" tIns="60925">
            <a:noAutofit/>
          </a:bodyPr>
          <a:lstStyle/>
          <a:p>
            <a:pPr indent="0" lvl="0" marL="0" rtl="0" algn="ctr">
              <a:lnSpc>
                <a:spcPct val="90000"/>
              </a:lnSpc>
              <a:spcBef>
                <a:spcPts val="0"/>
              </a:spcBef>
              <a:spcAft>
                <a:spcPts val="0"/>
              </a:spcAft>
              <a:buNone/>
            </a:pPr>
            <a:r>
              <a:rPr b="1" lang="en-US" sz="7200">
                <a:solidFill>
                  <a:srgbClr val="FFFFFF"/>
                </a:solidFill>
                <a:latin typeface="Georgia"/>
                <a:ea typeface="Georgia"/>
                <a:cs typeface="Georgia"/>
                <a:sym typeface="Georgia"/>
              </a:rPr>
              <a:t>$728 Billion</a:t>
            </a:r>
            <a:endParaRPr b="1" sz="7200">
              <a:solidFill>
                <a:srgbClr val="FFFFFF"/>
              </a:solidFill>
              <a:latin typeface="Georgia"/>
              <a:ea typeface="Georgia"/>
              <a:cs typeface="Georgia"/>
              <a:sym typeface="Georgia"/>
            </a:endParaRPr>
          </a:p>
        </p:txBody>
      </p:sp>
      <p:sp>
        <p:nvSpPr>
          <p:cNvPr id="438" name="Google Shape;438;p60"/>
          <p:cNvSpPr txBox="1"/>
          <p:nvPr/>
        </p:nvSpPr>
        <p:spPr>
          <a:xfrm>
            <a:off x="2493092" y="3203667"/>
            <a:ext cx="5780400" cy="646500"/>
          </a:xfrm>
          <a:prstGeom prst="rect">
            <a:avLst/>
          </a:prstGeom>
          <a:noFill/>
          <a:ln>
            <a:noFill/>
          </a:ln>
        </p:spPr>
        <p:txBody>
          <a:bodyPr anchorCtr="0" anchor="t" bIns="60925" lIns="121875" spcFirstLastPara="1" rIns="121875" wrap="square" tIns="60925">
            <a:noAutofit/>
          </a:bodyPr>
          <a:lstStyle/>
          <a:p>
            <a:pPr indent="0" lvl="0" marL="0" rtl="0" algn="ctr">
              <a:lnSpc>
                <a:spcPct val="155555"/>
              </a:lnSpc>
              <a:spcBef>
                <a:spcPts val="0"/>
              </a:spcBef>
              <a:spcAft>
                <a:spcPts val="0"/>
              </a:spcAft>
              <a:buNone/>
            </a:pPr>
            <a:r>
              <a:rPr b="1" lang="en-US" sz="2400">
                <a:solidFill>
                  <a:schemeClr val="dk2"/>
                </a:solidFill>
                <a:latin typeface="Libre Franklin"/>
                <a:ea typeface="Libre Franklin"/>
                <a:cs typeface="Libre Franklin"/>
                <a:sym typeface="Libre Franklin"/>
              </a:rPr>
              <a:t>Total Medicaid spending in </a:t>
            </a:r>
            <a:r>
              <a:rPr b="1" lang="en-US" sz="2400">
                <a:solidFill>
                  <a:schemeClr val="dk2"/>
                </a:solidFill>
                <a:latin typeface="Libre Franklin"/>
                <a:ea typeface="Libre Franklin"/>
                <a:cs typeface="Libre Franklin"/>
                <a:sym typeface="Libre Franklin"/>
              </a:rPr>
              <a:t>FY</a:t>
            </a:r>
            <a:r>
              <a:rPr b="1" lang="en-US" sz="2400">
                <a:solidFill>
                  <a:schemeClr val="dk2"/>
                </a:solidFill>
                <a:latin typeface="Libre Franklin"/>
                <a:ea typeface="Libre Franklin"/>
                <a:cs typeface="Libre Franklin"/>
                <a:sym typeface="Libre Franklin"/>
              </a:rPr>
              <a:t> 2021</a:t>
            </a:r>
            <a:endParaRPr b="1" sz="2400">
              <a:solidFill>
                <a:schemeClr val="dk2"/>
              </a:solidFill>
              <a:latin typeface="Libre Franklin"/>
              <a:ea typeface="Libre Franklin"/>
              <a:cs typeface="Libre Franklin"/>
              <a:sym typeface="Libre Franklin"/>
            </a:endParaRPr>
          </a:p>
          <a:p>
            <a:pPr indent="0" lvl="0" marL="0" rtl="0" algn="ctr">
              <a:lnSpc>
                <a:spcPct val="155555"/>
              </a:lnSpc>
              <a:spcBef>
                <a:spcPts val="0"/>
              </a:spcBef>
              <a:spcAft>
                <a:spcPts val="0"/>
              </a:spcAft>
              <a:buNone/>
            </a:pPr>
            <a:r>
              <a:t/>
            </a:r>
            <a:endParaRPr sz="2500">
              <a:solidFill>
                <a:srgbClr val="414141"/>
              </a:solidFill>
            </a:endParaRPr>
          </a:p>
          <a:p>
            <a:pPr indent="0" lvl="0" marL="0" rtl="0" algn="ctr">
              <a:lnSpc>
                <a:spcPct val="155555"/>
              </a:lnSpc>
              <a:spcBef>
                <a:spcPts val="0"/>
              </a:spcBef>
              <a:spcAft>
                <a:spcPts val="0"/>
              </a:spcAft>
              <a:buNone/>
            </a:pPr>
            <a:r>
              <a:t/>
            </a:r>
            <a:endParaRPr sz="2500">
              <a:solidFill>
                <a:srgbClr val="414141"/>
              </a:solidFill>
            </a:endParaRPr>
          </a:p>
          <a:p>
            <a:pPr indent="0" lvl="0" marL="0" rtl="0" algn="ctr">
              <a:lnSpc>
                <a:spcPct val="155555"/>
              </a:lnSpc>
              <a:spcBef>
                <a:spcPts val="0"/>
              </a:spcBef>
              <a:spcAft>
                <a:spcPts val="0"/>
              </a:spcAft>
              <a:buNone/>
            </a:pPr>
            <a:r>
              <a:t/>
            </a:r>
            <a:endParaRPr sz="2500">
              <a:solidFill>
                <a:srgbClr val="414141"/>
              </a:solidFill>
            </a:endParaRPr>
          </a:p>
          <a:p>
            <a:pPr indent="0" lvl="0" marL="0" rtl="0" algn="ctr">
              <a:lnSpc>
                <a:spcPct val="155555"/>
              </a:lnSpc>
              <a:spcBef>
                <a:spcPts val="0"/>
              </a:spcBef>
              <a:spcAft>
                <a:spcPts val="0"/>
              </a:spcAft>
              <a:buNone/>
            </a:pPr>
            <a:r>
              <a:t/>
            </a:r>
            <a:endParaRPr sz="2500">
              <a:solidFill>
                <a:srgbClr val="212121"/>
              </a:solidFill>
              <a:highlight>
                <a:srgbClr val="FFFFFF"/>
              </a:highlight>
            </a:endParaRPr>
          </a:p>
          <a:p>
            <a:pPr indent="0" lvl="0" marL="0" rtl="0" algn="r">
              <a:lnSpc>
                <a:spcPct val="155555"/>
              </a:lnSpc>
              <a:spcBef>
                <a:spcPts val="0"/>
              </a:spcBef>
              <a:spcAft>
                <a:spcPts val="0"/>
              </a:spcAft>
              <a:buNone/>
            </a:pPr>
            <a:r>
              <a:t/>
            </a:r>
            <a:endParaRPr sz="2500">
              <a:solidFill>
                <a:srgbClr val="212121"/>
              </a:solidFill>
              <a:highlight>
                <a:srgbClr val="FFFFFF"/>
              </a:highlight>
            </a:endParaRPr>
          </a:p>
        </p:txBody>
      </p:sp>
      <p:sp>
        <p:nvSpPr>
          <p:cNvPr id="439" name="Google Shape;439;p60"/>
          <p:cNvSpPr txBox="1"/>
          <p:nvPr/>
        </p:nvSpPr>
        <p:spPr>
          <a:xfrm>
            <a:off x="11397879" y="8569200"/>
            <a:ext cx="4847700" cy="584700"/>
          </a:xfrm>
          <a:prstGeom prst="rect">
            <a:avLst/>
          </a:prstGeom>
          <a:noFill/>
          <a:ln>
            <a:noFill/>
          </a:ln>
        </p:spPr>
        <p:txBody>
          <a:bodyPr anchorCtr="0" anchor="t" bIns="121875" lIns="121875" spcFirstLastPara="1" rIns="121875" wrap="square" tIns="121875">
            <a:spAutoFit/>
          </a:bodyPr>
          <a:lstStyle/>
          <a:p>
            <a:pPr indent="-609600" lvl="0" marL="0" rtl="0" algn="r">
              <a:lnSpc>
                <a:spcPct val="100000"/>
              </a:lnSpc>
              <a:spcBef>
                <a:spcPts val="0"/>
              </a:spcBef>
              <a:spcAft>
                <a:spcPts val="0"/>
              </a:spcAft>
              <a:buNone/>
            </a:pPr>
            <a:r>
              <a:rPr lang="en-US" sz="1100">
                <a:solidFill>
                  <a:srgbClr val="625B57"/>
                </a:solidFill>
              </a:rPr>
              <a:t>Source: </a:t>
            </a:r>
            <a:r>
              <a:rPr i="1" lang="en-US" sz="1100">
                <a:solidFill>
                  <a:srgbClr val="625B57"/>
                </a:solidFill>
              </a:rPr>
              <a:t>Medicaid Financing: The Basics | KFF</a:t>
            </a:r>
            <a:r>
              <a:rPr lang="en-US" sz="1100">
                <a:solidFill>
                  <a:srgbClr val="625B57"/>
                </a:solidFill>
              </a:rPr>
              <a:t>. (2023, April 14). KFF. </a:t>
            </a:r>
            <a:r>
              <a:rPr lang="en-US" sz="1100" u="sng">
                <a:solidFill>
                  <a:srgbClr val="0563C1"/>
                </a:solidFill>
                <a:hlinkClick r:id="rId3">
                  <a:extLst>
                    <a:ext uri="{A12FA001-AC4F-418D-AE19-62706E023703}">
                      <ahyp:hlinkClr val="tx"/>
                    </a:ext>
                  </a:extLst>
                </a:hlinkClick>
              </a:rPr>
              <a:t>https://www.kff.org/medicaid/issue-brief/medicaid-financing-the-basics/</a:t>
            </a:r>
            <a:r>
              <a:rPr lang="en-US" sz="1100">
                <a:solidFill>
                  <a:srgbClr val="625B57"/>
                </a:solidFill>
              </a:rPr>
              <a:t> </a:t>
            </a:r>
            <a:endParaRPr sz="1100">
              <a:solidFill>
                <a:srgbClr val="625B57"/>
              </a:solidFill>
            </a:endParaRPr>
          </a:p>
        </p:txBody>
      </p:sp>
      <p:sp>
        <p:nvSpPr>
          <p:cNvPr id="440" name="Google Shape;440;p60"/>
          <p:cNvSpPr txBox="1"/>
          <p:nvPr/>
        </p:nvSpPr>
        <p:spPr>
          <a:xfrm>
            <a:off x="10182054" y="-12500"/>
            <a:ext cx="6225300" cy="9254400"/>
          </a:xfrm>
          <a:prstGeom prst="rect">
            <a:avLst/>
          </a:prstGeom>
          <a:solidFill>
            <a:srgbClr val="1D77AE"/>
          </a:solidFill>
          <a:ln>
            <a:noFill/>
          </a:ln>
        </p:spPr>
        <p:txBody>
          <a:bodyPr anchorCtr="0" anchor="t" bIns="121875" lIns="121875" spcFirstLastPara="1" rIns="121875" wrap="square" tIns="121875">
            <a:noAutofit/>
          </a:bodyPr>
          <a:lstStyle/>
          <a:p>
            <a:pPr indent="0" lvl="0" marL="0" rtl="0" algn="l">
              <a:spcBef>
                <a:spcPts val="0"/>
              </a:spcBef>
              <a:spcAft>
                <a:spcPts val="0"/>
              </a:spcAft>
              <a:buNone/>
            </a:pPr>
            <a:r>
              <a:t/>
            </a:r>
            <a:endParaRPr sz="3700">
              <a:solidFill>
                <a:srgbClr val="2B2C42"/>
              </a:solidFill>
              <a:latin typeface="Georgia"/>
              <a:ea typeface="Georgia"/>
              <a:cs typeface="Georgia"/>
              <a:sym typeface="Georgia"/>
            </a:endParaRPr>
          </a:p>
        </p:txBody>
      </p:sp>
      <p:sp>
        <p:nvSpPr>
          <p:cNvPr id="441" name="Google Shape;441;p60"/>
          <p:cNvSpPr/>
          <p:nvPr/>
        </p:nvSpPr>
        <p:spPr>
          <a:xfrm>
            <a:off x="2207804" y="4017900"/>
            <a:ext cx="6351000" cy="1193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lang="en-US" sz="5100">
                <a:latin typeface="Georgia"/>
                <a:ea typeface="Georgia"/>
                <a:cs typeface="Georgia"/>
                <a:sym typeface="Georgia"/>
              </a:rPr>
              <a:t>$728 Billion</a:t>
            </a:r>
            <a:endParaRPr sz="5100">
              <a:latin typeface="Georgia"/>
              <a:ea typeface="Georgia"/>
              <a:cs typeface="Georgia"/>
              <a:sym typeface="Georgia"/>
            </a:endParaRPr>
          </a:p>
        </p:txBody>
      </p:sp>
      <p:pic>
        <p:nvPicPr>
          <p:cNvPr id="442" name="Google Shape;442;p60"/>
          <p:cNvPicPr preferRelativeResize="0"/>
          <p:nvPr/>
        </p:nvPicPr>
        <p:blipFill>
          <a:blip r:embed="rId4">
            <a:alphaModFix/>
          </a:blip>
          <a:stretch>
            <a:fillRect/>
          </a:stretch>
        </p:blipFill>
        <p:spPr>
          <a:xfrm>
            <a:off x="11025292" y="1079167"/>
            <a:ext cx="4538693" cy="6799739"/>
          </a:xfrm>
          <a:prstGeom prst="rect">
            <a:avLst/>
          </a:prstGeom>
          <a:noFill/>
          <a:ln>
            <a:noFill/>
          </a:ln>
        </p:spPr>
      </p:pic>
      <p:sp>
        <p:nvSpPr>
          <p:cNvPr id="443" name="Google Shape;443;p60"/>
          <p:cNvSpPr txBox="1"/>
          <p:nvPr/>
        </p:nvSpPr>
        <p:spPr>
          <a:xfrm>
            <a:off x="6752325" y="8511975"/>
            <a:ext cx="32814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300"/>
              </a:spcAft>
              <a:buNone/>
            </a:pPr>
            <a:r>
              <a:rPr lang="en-US" sz="1200">
                <a:solidFill>
                  <a:srgbClr val="003461"/>
                </a:solidFill>
                <a:latin typeface="Roboto"/>
                <a:ea typeface="Roboto"/>
                <a:cs typeface="Roboto"/>
                <a:sym typeface="Roboto"/>
              </a:rPr>
              <a:t>Source: Total Medicaid Spending FY21, </a:t>
            </a:r>
            <a:r>
              <a:rPr lang="en-US" sz="1200">
                <a:solidFill>
                  <a:srgbClr val="003461"/>
                </a:solidFill>
                <a:latin typeface="Roboto"/>
                <a:ea typeface="Roboto"/>
                <a:cs typeface="Roboto"/>
                <a:sym typeface="Roboto"/>
              </a:rPr>
              <a:t>KFF</a:t>
            </a:r>
            <a:endParaRPr sz="19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61"/>
          <p:cNvPicPr preferRelativeResize="0"/>
          <p:nvPr/>
        </p:nvPicPr>
        <p:blipFill>
          <a:blip r:embed="rId3">
            <a:alphaModFix/>
          </a:blip>
          <a:stretch>
            <a:fillRect/>
          </a:stretch>
        </p:blipFill>
        <p:spPr>
          <a:xfrm>
            <a:off x="5837302" y="818067"/>
            <a:ext cx="9838656" cy="7109222"/>
          </a:xfrm>
          <a:prstGeom prst="rect">
            <a:avLst/>
          </a:prstGeom>
          <a:noFill/>
          <a:ln>
            <a:noFill/>
          </a:ln>
        </p:spPr>
      </p:pic>
      <p:sp>
        <p:nvSpPr>
          <p:cNvPr id="450" name="Google Shape;450;p61"/>
          <p:cNvSpPr txBox="1"/>
          <p:nvPr/>
        </p:nvSpPr>
        <p:spPr>
          <a:xfrm>
            <a:off x="1106768" y="3334600"/>
            <a:ext cx="4320000" cy="2474700"/>
          </a:xfrm>
          <a:prstGeom prst="rect">
            <a:avLst/>
          </a:prstGeom>
          <a:noFill/>
          <a:ln>
            <a:noFill/>
          </a:ln>
        </p:spPr>
        <p:txBody>
          <a:bodyPr anchorCtr="0" anchor="t" bIns="121875" lIns="121875" spcFirstLastPara="1" rIns="121875" wrap="square" tIns="121875">
            <a:noAutofit/>
          </a:bodyPr>
          <a:lstStyle/>
          <a:p>
            <a:pPr indent="0" lvl="0" marL="0" rtl="0" algn="ctr">
              <a:spcBef>
                <a:spcPts val="0"/>
              </a:spcBef>
              <a:spcAft>
                <a:spcPts val="0"/>
              </a:spcAft>
              <a:buNone/>
            </a:pPr>
            <a:r>
              <a:rPr lang="en-US" sz="3700">
                <a:solidFill>
                  <a:srgbClr val="2B2C42"/>
                </a:solidFill>
                <a:latin typeface="Georgia"/>
                <a:ea typeface="Georgia"/>
                <a:cs typeface="Georgia"/>
                <a:sym typeface="Georgia"/>
              </a:rPr>
              <a:t>Medicaid is funded by both states and the federal government </a:t>
            </a:r>
            <a:endParaRPr sz="3700">
              <a:solidFill>
                <a:srgbClr val="2B2C42"/>
              </a:solidFill>
              <a:latin typeface="Georgia"/>
              <a:ea typeface="Georgia"/>
              <a:cs typeface="Georgia"/>
              <a:sym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62"/>
          <p:cNvPicPr preferRelativeResize="0"/>
          <p:nvPr/>
        </p:nvPicPr>
        <p:blipFill rotWithShape="1">
          <a:blip r:embed="rId3">
            <a:alphaModFix/>
          </a:blip>
          <a:srcRect b="0" l="0" r="50741" t="0"/>
          <a:stretch/>
        </p:blipFill>
        <p:spPr>
          <a:xfrm>
            <a:off x="4222750" y="1322533"/>
            <a:ext cx="7804155" cy="7254400"/>
          </a:xfrm>
          <a:prstGeom prst="rect">
            <a:avLst/>
          </a:prstGeom>
          <a:noFill/>
          <a:ln>
            <a:noFill/>
          </a:ln>
        </p:spPr>
      </p:pic>
      <p:sp>
        <p:nvSpPr>
          <p:cNvPr id="457" name="Google Shape;457;p62"/>
          <p:cNvSpPr txBox="1"/>
          <p:nvPr/>
        </p:nvSpPr>
        <p:spPr>
          <a:xfrm>
            <a:off x="1899858" y="365867"/>
            <a:ext cx="12450000" cy="1182300"/>
          </a:xfrm>
          <a:prstGeom prst="rect">
            <a:avLst/>
          </a:prstGeom>
          <a:noFill/>
          <a:ln>
            <a:noFill/>
          </a:ln>
        </p:spPr>
        <p:txBody>
          <a:bodyPr anchorCtr="0" anchor="t" bIns="121875" lIns="121875" spcFirstLastPara="1" rIns="121875" wrap="square" tIns="121875">
            <a:noAutofit/>
          </a:bodyPr>
          <a:lstStyle/>
          <a:p>
            <a:pPr indent="0" lvl="0" marL="0" rtl="0" algn="ctr">
              <a:spcBef>
                <a:spcPts val="0"/>
              </a:spcBef>
              <a:spcAft>
                <a:spcPts val="0"/>
              </a:spcAft>
              <a:buNone/>
            </a:pPr>
            <a:r>
              <a:rPr lang="en-US" sz="3700">
                <a:solidFill>
                  <a:srgbClr val="2B2C42"/>
                </a:solidFill>
                <a:latin typeface="Georgia"/>
                <a:ea typeface="Georgia"/>
                <a:cs typeface="Georgia"/>
                <a:sym typeface="Georgia"/>
              </a:rPr>
              <a:t>Distribution of Total State Budgets SFY 2016</a:t>
            </a:r>
            <a:endParaRPr sz="3700">
              <a:solidFill>
                <a:srgbClr val="2B2C42"/>
              </a:solidFill>
              <a:latin typeface="Georgia"/>
              <a:ea typeface="Georgia"/>
              <a:cs typeface="Georgia"/>
              <a:sym typeface="Georgia"/>
            </a:endParaRPr>
          </a:p>
        </p:txBody>
      </p:sp>
      <p:sp>
        <p:nvSpPr>
          <p:cNvPr id="458" name="Google Shape;458;p62"/>
          <p:cNvSpPr txBox="1"/>
          <p:nvPr/>
        </p:nvSpPr>
        <p:spPr>
          <a:xfrm>
            <a:off x="12105703" y="8198100"/>
            <a:ext cx="3998400" cy="708000"/>
          </a:xfrm>
          <a:prstGeom prst="rect">
            <a:avLst/>
          </a:prstGeom>
          <a:noFill/>
          <a:ln>
            <a:noFill/>
          </a:ln>
        </p:spPr>
        <p:txBody>
          <a:bodyPr anchorCtr="0" anchor="t" bIns="121875" lIns="121875" spcFirstLastPara="1" rIns="121875" wrap="square" tIns="121875">
            <a:spAutoFit/>
          </a:bodyPr>
          <a:lstStyle/>
          <a:p>
            <a:pPr indent="0" lvl="0" marL="0" rtl="0" algn="l">
              <a:lnSpc>
                <a:spcPct val="150000"/>
              </a:lnSpc>
              <a:spcBef>
                <a:spcPts val="0"/>
              </a:spcBef>
              <a:spcAft>
                <a:spcPts val="300"/>
              </a:spcAft>
              <a:buNone/>
            </a:pPr>
            <a:r>
              <a:rPr lang="en-US" sz="1200">
                <a:solidFill>
                  <a:srgbClr val="003461"/>
                </a:solidFill>
                <a:latin typeface="Roboto"/>
                <a:ea typeface="Roboto"/>
                <a:cs typeface="Roboto"/>
                <a:sym typeface="Roboto"/>
              </a:rPr>
              <a:t>Source: MACPAC analysis of data in National Association of State Budget Officers 2017.</a:t>
            </a:r>
            <a:endParaRPr sz="19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3"/>
          <p:cNvSpPr txBox="1"/>
          <p:nvPr>
            <p:ph type="ctrTitle"/>
          </p:nvPr>
        </p:nvSpPr>
        <p:spPr>
          <a:xfrm>
            <a:off x="2031206" y="3618597"/>
            <a:ext cx="12187200" cy="2545200"/>
          </a:xfrm>
          <a:prstGeom prst="rect">
            <a:avLst/>
          </a:prstGeom>
        </p:spPr>
        <p:txBody>
          <a:bodyPr anchorCtr="0" anchor="t" bIns="60925" lIns="121875" spcFirstLastPara="1" rIns="121875" wrap="square" tIns="60925">
            <a:noAutofit/>
          </a:bodyPr>
          <a:lstStyle/>
          <a:p>
            <a:pPr indent="0" lvl="0" marL="0" rtl="0" algn="ctr">
              <a:lnSpc>
                <a:spcPct val="141666"/>
              </a:lnSpc>
              <a:spcBef>
                <a:spcPts val="0"/>
              </a:spcBef>
              <a:spcAft>
                <a:spcPts val="0"/>
              </a:spcAft>
              <a:buNone/>
            </a:pPr>
            <a:r>
              <a:rPr lang="en-US" sz="5300">
                <a:solidFill>
                  <a:srgbClr val="2B2C42"/>
                </a:solidFill>
                <a:latin typeface="Georgia"/>
                <a:ea typeface="Georgia"/>
                <a:cs typeface="Georgia"/>
                <a:sym typeface="Georgia"/>
              </a:rPr>
              <a:t>Medicaid Delivery Systems</a:t>
            </a:r>
            <a:endParaRPr sz="5300">
              <a:solidFill>
                <a:srgbClr val="2B2C42"/>
              </a:solidFill>
              <a:latin typeface="Georgia"/>
              <a:ea typeface="Georgia"/>
              <a:cs typeface="Georgia"/>
              <a:sym typeface="Georgia"/>
            </a:endParaRPr>
          </a:p>
          <a:p>
            <a:pPr indent="0" lvl="0" marL="0" rtl="0" algn="ctr">
              <a:lnSpc>
                <a:spcPct val="141666"/>
              </a:lnSpc>
              <a:spcBef>
                <a:spcPts val="0"/>
              </a:spcBef>
              <a:spcAft>
                <a:spcPts val="0"/>
              </a:spcAft>
              <a:buNone/>
            </a:pPr>
            <a:r>
              <a:t/>
            </a:r>
            <a:endParaRPr sz="5300">
              <a:solidFill>
                <a:srgbClr val="2B2C42"/>
              </a:solidFill>
              <a:latin typeface="Georgia"/>
              <a:ea typeface="Georgia"/>
              <a:cs typeface="Georgia"/>
              <a:sym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4"/>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Managed Care Organizations</a:t>
            </a:r>
            <a:endParaRPr/>
          </a:p>
        </p:txBody>
      </p:sp>
      <p:pic>
        <p:nvPicPr>
          <p:cNvPr id="471" name="Google Shape;471;p64"/>
          <p:cNvPicPr preferRelativeResize="0"/>
          <p:nvPr/>
        </p:nvPicPr>
        <p:blipFill>
          <a:blip r:embed="rId3">
            <a:alphaModFix/>
          </a:blip>
          <a:stretch>
            <a:fillRect/>
          </a:stretch>
        </p:blipFill>
        <p:spPr>
          <a:xfrm>
            <a:off x="7609993" y="2800547"/>
            <a:ext cx="3182284" cy="1002408"/>
          </a:xfrm>
          <a:prstGeom prst="rect">
            <a:avLst/>
          </a:prstGeom>
          <a:noFill/>
          <a:ln>
            <a:noFill/>
          </a:ln>
        </p:spPr>
      </p:pic>
      <p:pic>
        <p:nvPicPr>
          <p:cNvPr id="472" name="Google Shape;472;p64"/>
          <p:cNvPicPr preferRelativeResize="0"/>
          <p:nvPr/>
        </p:nvPicPr>
        <p:blipFill>
          <a:blip r:embed="rId4">
            <a:alphaModFix/>
          </a:blip>
          <a:stretch>
            <a:fillRect/>
          </a:stretch>
        </p:blipFill>
        <p:spPr>
          <a:xfrm>
            <a:off x="9772348" y="4349467"/>
            <a:ext cx="2426921" cy="1365166"/>
          </a:xfrm>
          <a:prstGeom prst="rect">
            <a:avLst/>
          </a:prstGeom>
          <a:noFill/>
          <a:ln>
            <a:noFill/>
          </a:ln>
        </p:spPr>
      </p:pic>
      <p:pic>
        <p:nvPicPr>
          <p:cNvPr id="473" name="Google Shape;473;p64"/>
          <p:cNvPicPr preferRelativeResize="0"/>
          <p:nvPr/>
        </p:nvPicPr>
        <p:blipFill>
          <a:blip r:embed="rId5">
            <a:alphaModFix/>
          </a:blip>
          <a:stretch>
            <a:fillRect/>
          </a:stretch>
        </p:blipFill>
        <p:spPr>
          <a:xfrm>
            <a:off x="8003972" y="6719367"/>
            <a:ext cx="2918794" cy="724017"/>
          </a:xfrm>
          <a:prstGeom prst="rect">
            <a:avLst/>
          </a:prstGeom>
          <a:noFill/>
          <a:ln>
            <a:noFill/>
          </a:ln>
        </p:spPr>
      </p:pic>
      <p:pic>
        <p:nvPicPr>
          <p:cNvPr id="474" name="Google Shape;474;p64"/>
          <p:cNvPicPr preferRelativeResize="0"/>
          <p:nvPr/>
        </p:nvPicPr>
        <p:blipFill>
          <a:blip r:embed="rId6">
            <a:alphaModFix/>
          </a:blip>
          <a:stretch>
            <a:fillRect/>
          </a:stretch>
        </p:blipFill>
        <p:spPr>
          <a:xfrm>
            <a:off x="11900016" y="6146833"/>
            <a:ext cx="3182290" cy="971156"/>
          </a:xfrm>
          <a:prstGeom prst="rect">
            <a:avLst/>
          </a:prstGeom>
          <a:noFill/>
          <a:ln>
            <a:noFill/>
          </a:ln>
        </p:spPr>
      </p:pic>
      <p:pic>
        <p:nvPicPr>
          <p:cNvPr id="475" name="Google Shape;475;p64"/>
          <p:cNvPicPr preferRelativeResize="0"/>
          <p:nvPr/>
        </p:nvPicPr>
        <p:blipFill>
          <a:blip r:embed="rId7">
            <a:alphaModFix/>
          </a:blip>
          <a:stretch>
            <a:fillRect/>
          </a:stretch>
        </p:blipFill>
        <p:spPr>
          <a:xfrm>
            <a:off x="12041728" y="2631067"/>
            <a:ext cx="2361336" cy="802187"/>
          </a:xfrm>
          <a:prstGeom prst="rect">
            <a:avLst/>
          </a:prstGeom>
          <a:noFill/>
          <a:ln>
            <a:noFill/>
          </a:ln>
        </p:spPr>
      </p:pic>
      <p:sp>
        <p:nvSpPr>
          <p:cNvPr id="476" name="Google Shape;476;p64"/>
          <p:cNvSpPr txBox="1"/>
          <p:nvPr/>
        </p:nvSpPr>
        <p:spPr>
          <a:xfrm>
            <a:off x="1117163" y="3476313"/>
            <a:ext cx="4645800" cy="3111900"/>
          </a:xfrm>
          <a:prstGeom prst="rect">
            <a:avLst/>
          </a:prstGeom>
          <a:noFill/>
          <a:ln>
            <a:noFill/>
          </a:ln>
        </p:spPr>
        <p:txBody>
          <a:bodyPr anchorCtr="0" anchor="t" bIns="121875" lIns="121875" spcFirstLastPara="1" rIns="121875" wrap="square" tIns="121875">
            <a:noAutofit/>
          </a:bodyPr>
          <a:lstStyle/>
          <a:p>
            <a:pPr indent="0" lvl="0" marL="0" rtl="0" algn="ctr">
              <a:spcBef>
                <a:spcPts val="0"/>
              </a:spcBef>
              <a:spcAft>
                <a:spcPts val="0"/>
              </a:spcAft>
              <a:buNone/>
            </a:pPr>
            <a:r>
              <a:rPr lang="en-US" sz="3700">
                <a:solidFill>
                  <a:srgbClr val="2B2C42"/>
                </a:solidFill>
                <a:latin typeface="Georgia"/>
                <a:ea typeface="Georgia"/>
                <a:cs typeface="Georgia"/>
                <a:sym typeface="Georgia"/>
              </a:rPr>
              <a:t>Private insurance companies that are hired by the state to provide coverage for Medicaid enrollees</a:t>
            </a:r>
            <a:endParaRPr sz="3700">
              <a:solidFill>
                <a:srgbClr val="2B2C4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ctrTitle"/>
          </p:nvPr>
        </p:nvSpPr>
        <p:spPr>
          <a:xfrm>
            <a:off x="1995020" y="3106300"/>
            <a:ext cx="12259500" cy="3183600"/>
          </a:xfrm>
          <a:prstGeom prst="rect">
            <a:avLst/>
          </a:prstGeom>
        </p:spPr>
        <p:txBody>
          <a:bodyPr anchorCtr="0" anchor="t" bIns="60925" lIns="121875" spcFirstLastPara="1" rIns="121875" wrap="square" tIns="60925">
            <a:normAutofit fontScale="90000"/>
          </a:bodyPr>
          <a:lstStyle/>
          <a:p>
            <a:pPr indent="0" lvl="0" marL="0" rtl="0" algn="ctr">
              <a:spcBef>
                <a:spcPts val="0"/>
              </a:spcBef>
              <a:spcAft>
                <a:spcPts val="0"/>
              </a:spcAft>
              <a:buClr>
                <a:schemeClr val="dk1"/>
              </a:buClr>
              <a:buSzPts val="1350"/>
              <a:buFont typeface="Arial"/>
              <a:buNone/>
            </a:pPr>
            <a:r>
              <a:rPr lang="en-US" sz="6300">
                <a:solidFill>
                  <a:srgbClr val="2B2C42"/>
                </a:solidFill>
                <a:latin typeface="Georgia"/>
                <a:ea typeface="Georgia"/>
                <a:cs typeface="Georgia"/>
                <a:sym typeface="Georgia"/>
              </a:rPr>
              <a:t>What Does Food Have to Do With Health?</a:t>
            </a:r>
            <a:endParaRPr sz="6300">
              <a:solidFill>
                <a:srgbClr val="2B2C42"/>
              </a:solidFill>
              <a:latin typeface="Georgia"/>
              <a:ea typeface="Georgia"/>
              <a:cs typeface="Georgia"/>
              <a:sym typeface="Georgia"/>
            </a:endParaRPr>
          </a:p>
          <a:p>
            <a:pPr indent="0" lvl="0" marL="0" rtl="0" algn="ctr">
              <a:spcBef>
                <a:spcPts val="0"/>
              </a:spcBef>
              <a:spcAft>
                <a:spcPts val="0"/>
              </a:spcAft>
              <a:buClr>
                <a:schemeClr val="dk1"/>
              </a:buClr>
              <a:buSzPts val="1350"/>
              <a:buFont typeface="Arial"/>
              <a:buNone/>
            </a:pPr>
            <a:r>
              <a:t/>
            </a:r>
            <a:endParaRPr>
              <a:latin typeface="Georgia"/>
              <a:ea typeface="Georgia"/>
              <a:cs typeface="Georgia"/>
              <a:sym typeface="Georgia"/>
            </a:endParaRPr>
          </a:p>
          <a:p>
            <a:pPr indent="0" lvl="0" marL="0" rtl="0" algn="ctr">
              <a:spcBef>
                <a:spcPts val="0"/>
              </a:spcBef>
              <a:spcAft>
                <a:spcPts val="0"/>
              </a:spcAft>
              <a:buNone/>
            </a:pPr>
            <a:r>
              <a:t/>
            </a:r>
            <a:endParaRPr>
              <a:latin typeface="Georgia"/>
              <a:ea typeface="Georgia"/>
              <a:cs typeface="Georgia"/>
              <a:sym typeface="Georgi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5"/>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5300"/>
              <a:t>Full or Comprehensive Risk Contracts</a:t>
            </a:r>
            <a:endParaRPr sz="5300"/>
          </a:p>
        </p:txBody>
      </p:sp>
      <p:sp>
        <p:nvSpPr>
          <p:cNvPr id="483" name="Google Shape;483;p65"/>
          <p:cNvSpPr txBox="1"/>
          <p:nvPr/>
        </p:nvSpPr>
        <p:spPr>
          <a:xfrm>
            <a:off x="1309555" y="2557283"/>
            <a:ext cx="6303600" cy="5517900"/>
          </a:xfrm>
          <a:prstGeom prst="rect">
            <a:avLst/>
          </a:prstGeom>
          <a:noFill/>
          <a:ln>
            <a:noFill/>
          </a:ln>
        </p:spPr>
        <p:txBody>
          <a:bodyPr anchorCtr="0" anchor="t" bIns="121875" lIns="121875" spcFirstLastPara="1" rIns="121875" wrap="square" tIns="121875">
            <a:noAutofit/>
          </a:bodyPr>
          <a:lstStyle/>
          <a:p>
            <a:pPr indent="-514350" lvl="0" marL="609600" rtl="0" algn="l">
              <a:spcBef>
                <a:spcPts val="0"/>
              </a:spcBef>
              <a:spcAft>
                <a:spcPts val="0"/>
              </a:spcAft>
              <a:buClr>
                <a:srgbClr val="2B2C42"/>
              </a:buClr>
              <a:buSzPts val="3300"/>
              <a:buFont typeface="Georgia"/>
              <a:buChar char="●"/>
            </a:pPr>
            <a:r>
              <a:rPr lang="en-US" sz="3300">
                <a:solidFill>
                  <a:srgbClr val="2B2C42"/>
                </a:solidFill>
                <a:latin typeface="Georgia"/>
                <a:ea typeface="Georgia"/>
                <a:cs typeface="Georgia"/>
                <a:sym typeface="Georgia"/>
              </a:rPr>
              <a:t>MCOs are paid a capitation rate (per member per month rate) by the state </a:t>
            </a:r>
            <a:endParaRPr sz="3300">
              <a:solidFill>
                <a:srgbClr val="2B2C42"/>
              </a:solidFill>
              <a:latin typeface="Georgia"/>
              <a:ea typeface="Georgia"/>
              <a:cs typeface="Georgia"/>
              <a:sym typeface="Georgia"/>
            </a:endParaRPr>
          </a:p>
          <a:p>
            <a:pPr indent="-514350" lvl="0" marL="609600" rtl="0" algn="l">
              <a:spcBef>
                <a:spcPts val="1300"/>
              </a:spcBef>
              <a:spcAft>
                <a:spcPts val="0"/>
              </a:spcAft>
              <a:buClr>
                <a:srgbClr val="2B2C42"/>
              </a:buClr>
              <a:buSzPts val="3300"/>
              <a:buFont typeface="Georgia"/>
              <a:buChar char="●"/>
            </a:pPr>
            <a:r>
              <a:rPr lang="en-US" sz="3300">
                <a:solidFill>
                  <a:srgbClr val="2B2C42"/>
                </a:solidFill>
                <a:latin typeface="Georgia"/>
                <a:ea typeface="Georgia"/>
                <a:cs typeface="Georgia"/>
                <a:sym typeface="Georgia"/>
              </a:rPr>
              <a:t>MCOs are responsible for providing all healthcare services </a:t>
            </a:r>
            <a:endParaRPr sz="3300">
              <a:solidFill>
                <a:srgbClr val="2B2C42"/>
              </a:solidFill>
              <a:latin typeface="Georgia"/>
              <a:ea typeface="Georgia"/>
              <a:cs typeface="Georgia"/>
              <a:sym typeface="Georgia"/>
            </a:endParaRPr>
          </a:p>
          <a:p>
            <a:pPr indent="0" lvl="0" marL="0" rtl="0" algn="l">
              <a:spcBef>
                <a:spcPts val="1300"/>
              </a:spcBef>
              <a:spcAft>
                <a:spcPts val="1300"/>
              </a:spcAft>
              <a:buNone/>
            </a:pPr>
            <a:r>
              <a:t/>
            </a:r>
            <a:endParaRPr sz="3300">
              <a:solidFill>
                <a:srgbClr val="2B2C42"/>
              </a:solidFill>
              <a:latin typeface="Georgia"/>
              <a:ea typeface="Georgia"/>
              <a:cs typeface="Georgia"/>
              <a:sym typeface="Georgia"/>
            </a:endParaRPr>
          </a:p>
        </p:txBody>
      </p:sp>
      <p:pic>
        <p:nvPicPr>
          <p:cNvPr id="484" name="Google Shape;484;p65"/>
          <p:cNvPicPr preferRelativeResize="0"/>
          <p:nvPr/>
        </p:nvPicPr>
        <p:blipFill>
          <a:blip r:embed="rId3">
            <a:alphaModFix/>
          </a:blip>
          <a:stretch>
            <a:fillRect/>
          </a:stretch>
        </p:blipFill>
        <p:spPr>
          <a:xfrm>
            <a:off x="8194431" y="2074683"/>
            <a:ext cx="7674198" cy="64806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6"/>
          <p:cNvSpPr/>
          <p:nvPr/>
        </p:nvSpPr>
        <p:spPr>
          <a:xfrm>
            <a:off x="505836" y="8280167"/>
            <a:ext cx="4144800" cy="78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pic>
        <p:nvPicPr>
          <p:cNvPr id="491" name="Google Shape;491;p66"/>
          <p:cNvPicPr preferRelativeResize="0"/>
          <p:nvPr/>
        </p:nvPicPr>
        <p:blipFill>
          <a:blip r:embed="rId3">
            <a:alphaModFix/>
          </a:blip>
          <a:stretch>
            <a:fillRect/>
          </a:stretch>
        </p:blipFill>
        <p:spPr>
          <a:xfrm>
            <a:off x="3656688" y="329333"/>
            <a:ext cx="8936262" cy="873418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67"/>
          <p:cNvPicPr preferRelativeResize="0"/>
          <p:nvPr/>
        </p:nvPicPr>
        <p:blipFill rotWithShape="1">
          <a:blip r:embed="rId3">
            <a:alphaModFix/>
          </a:blip>
          <a:srcRect b="14295" l="0" r="0" t="0"/>
          <a:stretch/>
        </p:blipFill>
        <p:spPr>
          <a:xfrm>
            <a:off x="2668584" y="203203"/>
            <a:ext cx="10912496" cy="7901532"/>
          </a:xfrm>
          <a:prstGeom prst="rect">
            <a:avLst/>
          </a:prstGeom>
          <a:noFill/>
          <a:ln>
            <a:noFill/>
          </a:ln>
        </p:spPr>
      </p:pic>
      <p:sp>
        <p:nvSpPr>
          <p:cNvPr id="498" name="Google Shape;498;p67"/>
          <p:cNvSpPr txBox="1"/>
          <p:nvPr/>
        </p:nvSpPr>
        <p:spPr>
          <a:xfrm>
            <a:off x="7543852" y="8626833"/>
            <a:ext cx="8705700" cy="923400"/>
          </a:xfrm>
          <a:prstGeom prst="rect">
            <a:avLst/>
          </a:prstGeom>
          <a:noFill/>
          <a:ln>
            <a:noFill/>
          </a:ln>
        </p:spPr>
        <p:txBody>
          <a:bodyPr anchorCtr="0" anchor="t" bIns="121875" lIns="121875" spcFirstLastPara="1" rIns="121875" wrap="square" tIns="121875">
            <a:spAutoFit/>
          </a:bodyPr>
          <a:lstStyle/>
          <a:p>
            <a:pPr indent="-609600" lvl="0" marL="0" rtl="0" algn="r">
              <a:lnSpc>
                <a:spcPct val="100000"/>
              </a:lnSpc>
              <a:spcBef>
                <a:spcPts val="0"/>
              </a:spcBef>
              <a:spcAft>
                <a:spcPts val="0"/>
              </a:spcAft>
              <a:buNone/>
            </a:pPr>
            <a:r>
              <a:rPr lang="en-US" sz="1100">
                <a:solidFill>
                  <a:srgbClr val="625B57"/>
                </a:solidFill>
              </a:rPr>
              <a:t>Source: </a:t>
            </a:r>
            <a:r>
              <a:rPr i="1" lang="en-US" sz="1100">
                <a:solidFill>
                  <a:srgbClr val="625B57"/>
                </a:solidFill>
              </a:rPr>
              <a:t>A closer look at the five largest publicly traded companies operating Medicaid Managed care plans | KFF</a:t>
            </a:r>
            <a:r>
              <a:rPr lang="en-US" sz="1100">
                <a:solidFill>
                  <a:srgbClr val="625B57"/>
                </a:solidFill>
              </a:rPr>
              <a:t>. (2023, July 6). KFF. </a:t>
            </a:r>
            <a:r>
              <a:rPr lang="en-US" sz="1100" u="sng">
                <a:solidFill>
                  <a:srgbClr val="0563C1"/>
                </a:solidFill>
                <a:hlinkClick r:id="rId4">
                  <a:extLst>
                    <a:ext uri="{A12FA001-AC4F-418D-AE19-62706E023703}">
                      <ahyp:hlinkClr val="tx"/>
                    </a:ext>
                  </a:extLst>
                </a:hlinkClick>
              </a:rPr>
              <a:t>https://www.kff.org/medicaid/issue-brief/a-closer-look-at-the-five-largest-publicly-traded-companies-operating-medicaid-managed-care-plans</a:t>
            </a:r>
            <a:r>
              <a:rPr lang="en-US" sz="1100">
                <a:solidFill>
                  <a:srgbClr val="625B57"/>
                </a:solidFill>
              </a:rPr>
              <a:t>/</a:t>
            </a:r>
            <a:endParaRPr sz="1100">
              <a:solidFill>
                <a:srgbClr val="625B57"/>
              </a:solidFill>
            </a:endParaRPr>
          </a:p>
          <a:p>
            <a:pPr indent="-609600" lvl="0" marL="0" rtl="0" algn="r">
              <a:lnSpc>
                <a:spcPct val="100000"/>
              </a:lnSpc>
              <a:spcBef>
                <a:spcPts val="0"/>
              </a:spcBef>
              <a:spcAft>
                <a:spcPts val="0"/>
              </a:spcAft>
              <a:buNone/>
            </a:pPr>
            <a:r>
              <a:t/>
            </a:r>
            <a:endParaRPr i="1" sz="1100">
              <a:solidFill>
                <a:srgbClr val="625B57"/>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8"/>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Value Based Payment</a:t>
            </a:r>
            <a:endParaRPr/>
          </a:p>
        </p:txBody>
      </p:sp>
      <p:sp>
        <p:nvSpPr>
          <p:cNvPr id="505" name="Google Shape;505;p68"/>
          <p:cNvSpPr txBox="1"/>
          <p:nvPr>
            <p:ph idx="1" type="body"/>
          </p:nvPr>
        </p:nvSpPr>
        <p:spPr>
          <a:xfrm>
            <a:off x="8890126" y="2365567"/>
            <a:ext cx="6242400" cy="6040800"/>
          </a:xfrm>
          <a:prstGeom prst="rect">
            <a:avLst/>
          </a:prstGeom>
        </p:spPr>
        <p:txBody>
          <a:bodyPr anchorCtr="0" anchor="t" bIns="60925" lIns="121875" spcFirstLastPara="1" rIns="121875" wrap="square" tIns="60925">
            <a:normAutofit/>
          </a:bodyPr>
          <a:lstStyle/>
          <a:p>
            <a:pPr indent="-514350" lvl="0" marL="609600" rtl="0" algn="l">
              <a:lnSpc>
                <a:spcPct val="100000"/>
              </a:lnSpc>
              <a:spcBef>
                <a:spcPts val="0"/>
              </a:spcBef>
              <a:spcAft>
                <a:spcPts val="0"/>
              </a:spcAft>
              <a:buClr>
                <a:schemeClr val="dk1"/>
              </a:buClr>
              <a:buSzPts val="3300"/>
              <a:buChar char="•"/>
            </a:pPr>
            <a:r>
              <a:rPr lang="en-US" sz="3300">
                <a:solidFill>
                  <a:schemeClr val="dk1"/>
                </a:solidFill>
              </a:rPr>
              <a:t>Reimbursing for </a:t>
            </a:r>
            <a:r>
              <a:rPr b="1" lang="en-US" sz="3300">
                <a:solidFill>
                  <a:schemeClr val="dk1"/>
                </a:solidFill>
              </a:rPr>
              <a:t>improved outcomes</a:t>
            </a:r>
            <a:r>
              <a:rPr lang="en-US" sz="3300">
                <a:solidFill>
                  <a:schemeClr val="dk1"/>
                </a:solidFill>
              </a:rPr>
              <a:t> (or for </a:t>
            </a:r>
            <a:r>
              <a:rPr i="1" lang="en-US" sz="3300">
                <a:solidFill>
                  <a:schemeClr val="dk1"/>
                </a:solidFill>
              </a:rPr>
              <a:t>value</a:t>
            </a:r>
            <a:r>
              <a:rPr lang="en-US" sz="3300">
                <a:solidFill>
                  <a:schemeClr val="dk1"/>
                </a:solidFill>
              </a:rPr>
              <a:t>) rather than just reimbursing for </a:t>
            </a:r>
            <a:r>
              <a:rPr b="1" lang="en-US" sz="3300">
                <a:solidFill>
                  <a:schemeClr val="dk1"/>
                </a:solidFill>
              </a:rPr>
              <a:t>services</a:t>
            </a:r>
            <a:endParaRPr sz="3300">
              <a:solidFill>
                <a:schemeClr val="dk1"/>
              </a:solidFill>
            </a:endParaRPr>
          </a:p>
          <a:p>
            <a:pPr indent="-514350" lvl="0" marL="609600" rtl="0" algn="l">
              <a:lnSpc>
                <a:spcPct val="100000"/>
              </a:lnSpc>
              <a:spcBef>
                <a:spcPts val="1300"/>
              </a:spcBef>
              <a:spcAft>
                <a:spcPts val="1300"/>
              </a:spcAft>
              <a:buClr>
                <a:schemeClr val="dk1"/>
              </a:buClr>
              <a:buSzPts val="3300"/>
              <a:buChar char="•"/>
            </a:pPr>
            <a:r>
              <a:rPr lang="en-US" sz="3300">
                <a:solidFill>
                  <a:schemeClr val="dk1"/>
                </a:solidFill>
              </a:rPr>
              <a:t>Metrics for measuring outcomes may relate to food security</a:t>
            </a:r>
            <a:endParaRPr sz="3300">
              <a:solidFill>
                <a:schemeClr val="dk1"/>
              </a:solidFill>
            </a:endParaRPr>
          </a:p>
        </p:txBody>
      </p:sp>
      <p:pic>
        <p:nvPicPr>
          <p:cNvPr id="506" name="Google Shape;506;p68"/>
          <p:cNvPicPr preferRelativeResize="0"/>
          <p:nvPr/>
        </p:nvPicPr>
        <p:blipFill>
          <a:blip r:embed="rId3">
            <a:alphaModFix/>
          </a:blip>
          <a:stretch>
            <a:fillRect/>
          </a:stretch>
        </p:blipFill>
        <p:spPr>
          <a:xfrm>
            <a:off x="1180206" y="2365567"/>
            <a:ext cx="6322765" cy="500137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9"/>
          <p:cNvSpPr txBox="1"/>
          <p:nvPr/>
        </p:nvSpPr>
        <p:spPr>
          <a:xfrm>
            <a:off x="6472174" y="2144675"/>
            <a:ext cx="7646700" cy="4848600"/>
          </a:xfrm>
          <a:prstGeom prst="rect">
            <a:avLst/>
          </a:prstGeom>
          <a:noFill/>
          <a:ln>
            <a:noFill/>
          </a:ln>
        </p:spPr>
        <p:txBody>
          <a:bodyPr anchorCtr="0" anchor="t" bIns="121875" lIns="121875" spcFirstLastPara="1" rIns="121875" wrap="square" tIns="121875">
            <a:sp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Task:</a:t>
            </a:r>
            <a:endParaRPr sz="2800">
              <a:solidFill>
                <a:schemeClr val="dk1"/>
              </a:solidFill>
              <a:latin typeface="Georgia"/>
              <a:ea typeface="Georgia"/>
              <a:cs typeface="Georgia"/>
              <a:sym typeface="Georgia"/>
            </a:endParaRPr>
          </a:p>
          <a:p>
            <a:pPr indent="0" lvl="0" marL="0" rtl="0" algn="l">
              <a:spcBef>
                <a:spcPts val="0"/>
              </a:spcBef>
              <a:spcAft>
                <a:spcPts val="0"/>
              </a:spcAft>
              <a:buNone/>
            </a:pPr>
            <a:r>
              <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lang="en-US" sz="2800">
                <a:solidFill>
                  <a:schemeClr val="dk1"/>
                </a:solidFill>
                <a:latin typeface="Georgia"/>
                <a:ea typeface="Georgia"/>
                <a:cs typeface="Georgia"/>
                <a:sym typeface="Georgia"/>
              </a:rPr>
              <a:t>Identify whether or not your Medicaid program has Managed Care, who is enrolled in that managed care and what general services are covered by Managed Care.</a:t>
            </a:r>
            <a:endParaRPr sz="2800">
              <a:solidFill>
                <a:schemeClr val="dk1"/>
              </a:solidFill>
              <a:latin typeface="Georgia"/>
              <a:ea typeface="Georgia"/>
              <a:cs typeface="Georgia"/>
              <a:sym typeface="Georgia"/>
            </a:endParaRPr>
          </a:p>
          <a:p>
            <a:pPr indent="0" lvl="0" marL="0" rtl="0" algn="l">
              <a:spcBef>
                <a:spcPts val="0"/>
              </a:spcBef>
              <a:spcAft>
                <a:spcPts val="0"/>
              </a:spcAft>
              <a:buNone/>
            </a:pPr>
            <a:r>
              <a:t/>
            </a:r>
            <a:endParaRPr sz="3100">
              <a:solidFill>
                <a:schemeClr val="dk1"/>
              </a:solidFill>
              <a:latin typeface="Georgia"/>
              <a:ea typeface="Georgia"/>
              <a:cs typeface="Georgia"/>
              <a:sym typeface="Georgia"/>
            </a:endParaRPr>
          </a:p>
          <a:p>
            <a:pPr indent="-463550" lvl="0" marL="609600" rtl="0" algn="l">
              <a:spcBef>
                <a:spcPts val="0"/>
              </a:spcBef>
              <a:spcAft>
                <a:spcPts val="0"/>
              </a:spcAft>
              <a:buClr>
                <a:schemeClr val="dk1"/>
              </a:buClr>
              <a:buSzPts val="2500"/>
              <a:buFont typeface="Georgia"/>
              <a:buChar char="●"/>
            </a:pPr>
            <a:r>
              <a:rPr lang="en-US" sz="2500">
                <a:solidFill>
                  <a:schemeClr val="dk1"/>
                </a:solidFill>
                <a:latin typeface="Georgia"/>
                <a:ea typeface="Georgia"/>
                <a:cs typeface="Georgia"/>
                <a:sym typeface="Georgia"/>
              </a:rPr>
              <a:t>Who are the current managed care companies?</a:t>
            </a:r>
            <a:endParaRPr sz="2500">
              <a:solidFill>
                <a:schemeClr val="dk1"/>
              </a:solidFill>
              <a:latin typeface="Georgia"/>
              <a:ea typeface="Georgia"/>
              <a:cs typeface="Georgia"/>
              <a:sym typeface="Georgia"/>
            </a:endParaRPr>
          </a:p>
          <a:p>
            <a:pPr indent="-463550" lvl="0" marL="609600" rtl="0" algn="l">
              <a:spcBef>
                <a:spcPts val="0"/>
              </a:spcBef>
              <a:spcAft>
                <a:spcPts val="0"/>
              </a:spcAft>
              <a:buClr>
                <a:schemeClr val="dk1"/>
              </a:buClr>
              <a:buSzPts val="2500"/>
              <a:buFont typeface="Georgia"/>
              <a:buChar char="●"/>
            </a:pPr>
            <a:r>
              <a:rPr lang="en-US" sz="2500">
                <a:solidFill>
                  <a:schemeClr val="dk1"/>
                </a:solidFill>
                <a:latin typeface="Georgia"/>
                <a:ea typeface="Georgia"/>
                <a:cs typeface="Georgia"/>
                <a:sym typeface="Georgia"/>
              </a:rPr>
              <a:t>Does your state have a different structure than managed care?</a:t>
            </a:r>
            <a:endParaRPr sz="2500">
              <a:solidFill>
                <a:schemeClr val="dk1"/>
              </a:solidFill>
              <a:latin typeface="Georgia"/>
              <a:ea typeface="Georgia"/>
              <a:cs typeface="Georgia"/>
              <a:sym typeface="Georgia"/>
            </a:endParaRPr>
          </a:p>
          <a:p>
            <a:pPr indent="-463550" lvl="0" marL="609600" rtl="0" algn="l">
              <a:spcBef>
                <a:spcPts val="0"/>
              </a:spcBef>
              <a:spcAft>
                <a:spcPts val="0"/>
              </a:spcAft>
              <a:buClr>
                <a:schemeClr val="dk1"/>
              </a:buClr>
              <a:buSzPts val="2500"/>
              <a:buFont typeface="Georgia"/>
              <a:buChar char="●"/>
            </a:pPr>
            <a:r>
              <a:rPr lang="en-US" sz="2500">
                <a:solidFill>
                  <a:schemeClr val="dk1"/>
                </a:solidFill>
                <a:latin typeface="Georgia"/>
                <a:ea typeface="Georgia"/>
                <a:cs typeface="Georgia"/>
                <a:sym typeface="Georgia"/>
              </a:rPr>
              <a:t>Are there any quality incentives tied to funding? </a:t>
            </a:r>
            <a:endParaRPr sz="2500">
              <a:solidFill>
                <a:schemeClr val="dk1"/>
              </a:solidFill>
              <a:latin typeface="Georgia"/>
              <a:ea typeface="Georgia"/>
              <a:cs typeface="Georgia"/>
              <a:sym typeface="Georgia"/>
            </a:endParaRPr>
          </a:p>
        </p:txBody>
      </p:sp>
      <p:sp>
        <p:nvSpPr>
          <p:cNvPr id="513" name="Google Shape;513;p69"/>
          <p:cNvSpPr txBox="1"/>
          <p:nvPr/>
        </p:nvSpPr>
        <p:spPr>
          <a:xfrm>
            <a:off x="946330" y="668900"/>
            <a:ext cx="7123200" cy="1292700"/>
          </a:xfrm>
          <a:prstGeom prst="rect">
            <a:avLst/>
          </a:prstGeom>
          <a:noFill/>
          <a:ln>
            <a:noFill/>
          </a:ln>
        </p:spPr>
        <p:txBody>
          <a:bodyPr anchorCtr="0" anchor="t" bIns="121875" lIns="121875" spcFirstLastPara="1" rIns="121875" wrap="square" tIns="121875">
            <a:noAutofit/>
          </a:bodyPr>
          <a:lstStyle/>
          <a:p>
            <a:pPr indent="0" lvl="0" marL="0" rtl="0" algn="l">
              <a:lnSpc>
                <a:spcPct val="90000"/>
              </a:lnSpc>
              <a:spcBef>
                <a:spcPts val="0"/>
              </a:spcBef>
              <a:spcAft>
                <a:spcPts val="0"/>
              </a:spcAft>
              <a:buClr>
                <a:schemeClr val="dk1"/>
              </a:buClr>
              <a:buSzPts val="1500"/>
              <a:buFont typeface="Arial"/>
              <a:buNone/>
            </a:pPr>
            <a:r>
              <a:rPr b="1" lang="en-US" sz="5300">
                <a:solidFill>
                  <a:srgbClr val="2B2C42"/>
                </a:solidFill>
                <a:latin typeface="Libre Franklin"/>
                <a:ea typeface="Libre Franklin"/>
                <a:cs typeface="Libre Franklin"/>
                <a:sym typeface="Libre Franklin"/>
              </a:rPr>
              <a:t>Leaving </a:t>
            </a:r>
            <a:r>
              <a:rPr b="1" lang="en-US" sz="5300">
                <a:solidFill>
                  <a:srgbClr val="2B2C42"/>
                </a:solidFill>
                <a:latin typeface="Libre Franklin"/>
                <a:ea typeface="Libre Franklin"/>
                <a:cs typeface="Libre Franklin"/>
                <a:sym typeface="Libre Franklin"/>
              </a:rPr>
              <a:t>Module 4</a:t>
            </a:r>
            <a:endParaRPr b="1" sz="3500" u="sng">
              <a:solidFill>
                <a:schemeClr val="dk2"/>
              </a:solidFill>
              <a:latin typeface="Libre Franklin"/>
              <a:ea typeface="Libre Franklin"/>
              <a:cs typeface="Libre Franklin"/>
              <a:sym typeface="Libre Franklin"/>
            </a:endParaRPr>
          </a:p>
          <a:p>
            <a:pPr indent="0" lvl="0" marL="0" rtl="0" algn="l">
              <a:spcBef>
                <a:spcPts val="0"/>
              </a:spcBef>
              <a:spcAft>
                <a:spcPts val="0"/>
              </a:spcAft>
              <a:buNone/>
            </a:pPr>
            <a:r>
              <a:t/>
            </a:r>
            <a:endParaRPr sz="3700">
              <a:solidFill>
                <a:srgbClr val="2B2C42"/>
              </a:solidFill>
              <a:latin typeface="Georgia"/>
              <a:ea typeface="Georgia"/>
              <a:cs typeface="Georgia"/>
              <a:sym typeface="Georgia"/>
            </a:endParaRPr>
          </a:p>
        </p:txBody>
      </p:sp>
      <p:grpSp>
        <p:nvGrpSpPr>
          <p:cNvPr id="514" name="Google Shape;514;p69"/>
          <p:cNvGrpSpPr/>
          <p:nvPr/>
        </p:nvGrpSpPr>
        <p:grpSpPr>
          <a:xfrm>
            <a:off x="893990" y="2161301"/>
            <a:ext cx="3659245" cy="5729803"/>
            <a:chOff x="8900525" y="682925"/>
            <a:chExt cx="2412000" cy="3913800"/>
          </a:xfrm>
        </p:grpSpPr>
        <p:sp>
          <p:nvSpPr>
            <p:cNvPr id="515" name="Google Shape;515;p69"/>
            <p:cNvSpPr/>
            <p:nvPr/>
          </p:nvSpPr>
          <p:spPr>
            <a:xfrm>
              <a:off x="8900525" y="682925"/>
              <a:ext cx="2412000" cy="3913800"/>
            </a:xfrm>
            <a:prstGeom prst="rect">
              <a:avLst/>
            </a:prstGeom>
            <a:solidFill>
              <a:srgbClr val="C9DEEC"/>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516" name="Google Shape;516;p69"/>
            <p:cNvSpPr txBox="1"/>
            <p:nvPr/>
          </p:nvSpPr>
          <p:spPr>
            <a:xfrm>
              <a:off x="9054125" y="1300177"/>
              <a:ext cx="2104800" cy="2471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Clr>
                  <a:schemeClr val="dk1"/>
                </a:buClr>
                <a:buSzPts val="1500"/>
                <a:buFont typeface="Arial"/>
                <a:buNone/>
              </a:pPr>
              <a:r>
                <a:rPr lang="en-US" sz="2400">
                  <a:solidFill>
                    <a:schemeClr val="dk1"/>
                  </a:solidFill>
                  <a:latin typeface="Georgia"/>
                  <a:ea typeface="Georgia"/>
                  <a:cs typeface="Georgia"/>
                  <a:sym typeface="Georgia"/>
                </a:rPr>
                <a:t>Medicaid is funded by both the federal government and states.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500"/>
                <a:buFont typeface="Arial"/>
                <a:buNone/>
              </a:pPr>
              <a:r>
                <a:t/>
              </a:r>
              <a:endParaRPr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500"/>
                <a:buFont typeface="Arial"/>
                <a:buNone/>
              </a:pPr>
              <a:r>
                <a:rPr lang="en-US" sz="2400">
                  <a:solidFill>
                    <a:schemeClr val="dk1"/>
                  </a:solidFill>
                  <a:latin typeface="Georgia"/>
                  <a:ea typeface="Georgia"/>
                  <a:cs typeface="Georgia"/>
                  <a:sym typeface="Georgia"/>
                </a:rPr>
                <a:t>Many states have managed care as their delivery system and managed care organizations are selected through a competitive process. </a:t>
              </a:r>
              <a:endParaRPr sz="2400">
                <a:solidFill>
                  <a:schemeClr val="dk1"/>
                </a:solidFill>
                <a:latin typeface="Georgia"/>
                <a:ea typeface="Georgia"/>
                <a:cs typeface="Georgia"/>
                <a:sym typeface="Georgia"/>
              </a:endParaRPr>
            </a:p>
          </p:txBody>
        </p:sp>
        <p:sp>
          <p:nvSpPr>
            <p:cNvPr id="517" name="Google Shape;517;p69"/>
            <p:cNvSpPr txBox="1"/>
            <p:nvPr/>
          </p:nvSpPr>
          <p:spPr>
            <a:xfrm>
              <a:off x="9054125" y="867426"/>
              <a:ext cx="2104800" cy="378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US" sz="2800">
                  <a:solidFill>
                    <a:srgbClr val="2B2C42"/>
                  </a:solidFill>
                  <a:latin typeface="Libre Franklin"/>
                  <a:ea typeface="Libre Franklin"/>
                  <a:cs typeface="Libre Franklin"/>
                  <a:sym typeface="Libre Franklin"/>
                </a:rPr>
                <a:t>Key Takeaway</a:t>
              </a:r>
              <a:endParaRPr b="1" sz="2800">
                <a:solidFill>
                  <a:srgbClr val="2B2C42"/>
                </a:solidFill>
                <a:latin typeface="Libre Franklin"/>
                <a:ea typeface="Libre Franklin"/>
                <a:cs typeface="Libre Franklin"/>
                <a:sym typeface="Libre Franklin"/>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0"/>
          <p:cNvSpPr txBox="1"/>
          <p:nvPr/>
        </p:nvSpPr>
        <p:spPr>
          <a:xfrm>
            <a:off x="1056280" y="2762100"/>
            <a:ext cx="6903300" cy="3263100"/>
          </a:xfrm>
          <a:prstGeom prst="rect">
            <a:avLst/>
          </a:prstGeom>
          <a:noFill/>
          <a:ln>
            <a:noFill/>
          </a:ln>
        </p:spPr>
        <p:txBody>
          <a:bodyPr anchorCtr="0" anchor="t" bIns="121875" lIns="121875" spcFirstLastPara="1" rIns="121875" wrap="square" tIns="121875">
            <a:sp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Search Terms for Medicaid Contracts:</a:t>
            </a:r>
            <a:endParaRPr sz="2800">
              <a:solidFill>
                <a:schemeClr val="dk1"/>
              </a:solidFill>
              <a:latin typeface="Georgia"/>
              <a:ea typeface="Georgia"/>
              <a:cs typeface="Georgia"/>
              <a:sym typeface="Georgia"/>
            </a:endParaRPr>
          </a:p>
          <a:p>
            <a:pPr indent="0" lvl="0" marL="0" rtl="0" algn="l">
              <a:spcBef>
                <a:spcPts val="0"/>
              </a:spcBef>
              <a:spcAft>
                <a:spcPts val="0"/>
              </a:spcAft>
              <a:buNone/>
            </a:pPr>
            <a:r>
              <a:t/>
            </a:r>
            <a:endParaRPr sz="2800">
              <a:solidFill>
                <a:schemeClr val="dk1"/>
              </a:solidFill>
              <a:latin typeface="Georgia"/>
              <a:ea typeface="Georgia"/>
              <a:cs typeface="Georgia"/>
              <a:sym typeface="Georgia"/>
            </a:endParaRPr>
          </a:p>
          <a:p>
            <a:pPr indent="-298450" lvl="0" marL="457200" rtl="0" algn="l">
              <a:spcBef>
                <a:spcPts val="0"/>
              </a:spcBef>
              <a:spcAft>
                <a:spcPts val="0"/>
              </a:spcAft>
              <a:buClr>
                <a:schemeClr val="dk1"/>
              </a:buClr>
              <a:buSzPts val="1100"/>
              <a:buChar char="●"/>
            </a:pPr>
            <a:r>
              <a:rPr lang="en-US" sz="2800">
                <a:solidFill>
                  <a:schemeClr val="dk1"/>
                </a:solidFill>
                <a:latin typeface="Georgia"/>
                <a:ea typeface="Georgia"/>
                <a:cs typeface="Georgia"/>
                <a:sym typeface="Georgia"/>
              </a:rPr>
              <a:t>Food Insecurity</a:t>
            </a:r>
            <a:endParaRPr sz="2800">
              <a:solidFill>
                <a:schemeClr val="dk1"/>
              </a:solidFill>
              <a:latin typeface="Georgia"/>
              <a:ea typeface="Georgia"/>
              <a:cs typeface="Georgia"/>
              <a:sym typeface="Georgia"/>
            </a:endParaRPr>
          </a:p>
          <a:p>
            <a:pPr indent="-298450" lvl="0" marL="457200" rtl="0" algn="l">
              <a:spcBef>
                <a:spcPts val="0"/>
              </a:spcBef>
              <a:spcAft>
                <a:spcPts val="0"/>
              </a:spcAft>
              <a:buClr>
                <a:schemeClr val="dk1"/>
              </a:buClr>
              <a:buSzPts val="1100"/>
              <a:buChar char="●"/>
            </a:pPr>
            <a:r>
              <a:rPr lang="en-US" sz="2800">
                <a:solidFill>
                  <a:schemeClr val="dk1"/>
                </a:solidFill>
                <a:latin typeface="Georgia"/>
                <a:ea typeface="Georgia"/>
                <a:cs typeface="Georgia"/>
                <a:sym typeface="Georgia"/>
              </a:rPr>
              <a:t>Health Related Social Needs</a:t>
            </a:r>
            <a:endParaRPr sz="2800">
              <a:solidFill>
                <a:schemeClr val="dk1"/>
              </a:solidFill>
              <a:latin typeface="Georgia"/>
              <a:ea typeface="Georgia"/>
              <a:cs typeface="Georgia"/>
              <a:sym typeface="Georgia"/>
            </a:endParaRPr>
          </a:p>
          <a:p>
            <a:pPr indent="-298450" lvl="0" marL="457200" rtl="0" algn="l">
              <a:spcBef>
                <a:spcPts val="0"/>
              </a:spcBef>
              <a:spcAft>
                <a:spcPts val="0"/>
              </a:spcAft>
              <a:buClr>
                <a:schemeClr val="dk1"/>
              </a:buClr>
              <a:buSzPts val="1100"/>
              <a:buChar char="●"/>
            </a:pPr>
            <a:r>
              <a:rPr lang="en-US" sz="2800">
                <a:solidFill>
                  <a:schemeClr val="dk1"/>
                </a:solidFill>
                <a:latin typeface="Georgia"/>
                <a:ea typeface="Georgia"/>
                <a:cs typeface="Georgia"/>
                <a:sym typeface="Georgia"/>
              </a:rPr>
              <a:t>Social Determinants/Drivers of Health</a:t>
            </a:r>
            <a:endParaRPr sz="2800">
              <a:solidFill>
                <a:schemeClr val="dk1"/>
              </a:solidFill>
              <a:latin typeface="Georgia"/>
              <a:ea typeface="Georgia"/>
              <a:cs typeface="Georgia"/>
              <a:sym typeface="Georgia"/>
            </a:endParaRPr>
          </a:p>
          <a:p>
            <a:pPr indent="-298450" lvl="0" marL="457200" rtl="0" algn="l">
              <a:spcBef>
                <a:spcPts val="0"/>
              </a:spcBef>
              <a:spcAft>
                <a:spcPts val="0"/>
              </a:spcAft>
              <a:buClr>
                <a:schemeClr val="dk1"/>
              </a:buClr>
              <a:buSzPts val="1100"/>
              <a:buChar char="●"/>
            </a:pPr>
            <a:r>
              <a:rPr lang="en-US" sz="2800">
                <a:solidFill>
                  <a:schemeClr val="dk1"/>
                </a:solidFill>
                <a:latin typeface="Georgia"/>
                <a:ea typeface="Georgia"/>
                <a:cs typeface="Georgia"/>
                <a:sym typeface="Georgia"/>
              </a:rPr>
              <a:t>SNAP</a:t>
            </a:r>
            <a:endParaRPr sz="2800">
              <a:solidFill>
                <a:schemeClr val="dk1"/>
              </a:solidFill>
              <a:latin typeface="Georgia"/>
              <a:ea typeface="Georgia"/>
              <a:cs typeface="Georgia"/>
              <a:sym typeface="Georgia"/>
            </a:endParaRPr>
          </a:p>
          <a:p>
            <a:pPr indent="-298450" lvl="0" marL="457200" rtl="0" algn="l">
              <a:spcBef>
                <a:spcPts val="0"/>
              </a:spcBef>
              <a:spcAft>
                <a:spcPts val="0"/>
              </a:spcAft>
              <a:buClr>
                <a:schemeClr val="dk1"/>
              </a:buClr>
              <a:buSzPts val="1100"/>
              <a:buChar char="●"/>
            </a:pPr>
            <a:r>
              <a:rPr lang="en-US" sz="2800">
                <a:solidFill>
                  <a:schemeClr val="dk1"/>
                </a:solidFill>
                <a:latin typeface="Georgia"/>
                <a:ea typeface="Georgia"/>
                <a:cs typeface="Georgia"/>
                <a:sym typeface="Georgia"/>
              </a:rPr>
              <a:t>WIC</a:t>
            </a:r>
            <a:endParaRPr sz="2800">
              <a:solidFill>
                <a:schemeClr val="dk1"/>
              </a:solidFill>
              <a:latin typeface="Georgia"/>
              <a:ea typeface="Georgia"/>
              <a:cs typeface="Georgia"/>
              <a:sym typeface="Georgia"/>
            </a:endParaRPr>
          </a:p>
        </p:txBody>
      </p:sp>
      <p:sp>
        <p:nvSpPr>
          <p:cNvPr id="524" name="Google Shape;524;p70"/>
          <p:cNvSpPr txBox="1"/>
          <p:nvPr/>
        </p:nvSpPr>
        <p:spPr>
          <a:xfrm>
            <a:off x="946330" y="668900"/>
            <a:ext cx="7123200" cy="1292700"/>
          </a:xfrm>
          <a:prstGeom prst="rect">
            <a:avLst/>
          </a:prstGeom>
          <a:noFill/>
          <a:ln>
            <a:noFill/>
          </a:ln>
        </p:spPr>
        <p:txBody>
          <a:bodyPr anchorCtr="0" anchor="t" bIns="121875" lIns="121875" spcFirstLastPara="1" rIns="121875" wrap="square" tIns="121875">
            <a:noAutofit/>
          </a:bodyPr>
          <a:lstStyle/>
          <a:p>
            <a:pPr indent="0" lvl="0" marL="0" rtl="0" algn="l">
              <a:lnSpc>
                <a:spcPct val="90000"/>
              </a:lnSpc>
              <a:spcBef>
                <a:spcPts val="0"/>
              </a:spcBef>
              <a:spcAft>
                <a:spcPts val="0"/>
              </a:spcAft>
              <a:buClr>
                <a:schemeClr val="dk1"/>
              </a:buClr>
              <a:buSzPts val="1500"/>
              <a:buFont typeface="Arial"/>
              <a:buNone/>
            </a:pPr>
            <a:r>
              <a:rPr b="1" lang="en-US" sz="5300">
                <a:solidFill>
                  <a:srgbClr val="2B2C42"/>
                </a:solidFill>
                <a:latin typeface="Libre Franklin"/>
                <a:ea typeface="Libre Franklin"/>
                <a:cs typeface="Libre Franklin"/>
                <a:sym typeface="Libre Franklin"/>
              </a:rPr>
              <a:t>Leaving </a:t>
            </a:r>
            <a:r>
              <a:rPr b="1" lang="en-US" sz="5300">
                <a:solidFill>
                  <a:srgbClr val="2B2C42"/>
                </a:solidFill>
                <a:latin typeface="Libre Franklin"/>
                <a:ea typeface="Libre Franklin"/>
                <a:cs typeface="Libre Franklin"/>
                <a:sym typeface="Libre Franklin"/>
              </a:rPr>
              <a:t>Module 4</a:t>
            </a:r>
            <a:endParaRPr b="1" sz="3500" u="sng">
              <a:solidFill>
                <a:schemeClr val="dk2"/>
              </a:solidFill>
              <a:latin typeface="Libre Franklin"/>
              <a:ea typeface="Libre Franklin"/>
              <a:cs typeface="Libre Franklin"/>
              <a:sym typeface="Libre Franklin"/>
            </a:endParaRPr>
          </a:p>
          <a:p>
            <a:pPr indent="0" lvl="0" marL="0" rtl="0" algn="l">
              <a:spcBef>
                <a:spcPts val="0"/>
              </a:spcBef>
              <a:spcAft>
                <a:spcPts val="0"/>
              </a:spcAft>
              <a:buNone/>
            </a:pPr>
            <a:r>
              <a:t/>
            </a:r>
            <a:endParaRPr sz="3700">
              <a:solidFill>
                <a:srgbClr val="2B2C42"/>
              </a:solidFill>
              <a:latin typeface="Georgia"/>
              <a:ea typeface="Georgia"/>
              <a:cs typeface="Georgia"/>
              <a:sym typeface="Georgia"/>
            </a:endParaRPr>
          </a:p>
        </p:txBody>
      </p:sp>
      <p:pic>
        <p:nvPicPr>
          <p:cNvPr id="525" name="Google Shape;525;p70"/>
          <p:cNvPicPr preferRelativeResize="0"/>
          <p:nvPr/>
        </p:nvPicPr>
        <p:blipFill>
          <a:blip r:embed="rId3">
            <a:alphaModFix/>
          </a:blip>
          <a:stretch>
            <a:fillRect/>
          </a:stretch>
        </p:blipFill>
        <p:spPr>
          <a:xfrm>
            <a:off x="8281964" y="2762102"/>
            <a:ext cx="7780328" cy="4995847"/>
          </a:xfrm>
          <a:prstGeom prst="rect">
            <a:avLst/>
          </a:prstGeom>
          <a:noFill/>
          <a:ln cap="flat" cmpd="sng" w="9525">
            <a:solidFill>
              <a:schemeClr val="dk1"/>
            </a:solidFill>
            <a:prstDash val="solid"/>
            <a:round/>
            <a:headEnd len="sm" w="sm" type="none"/>
            <a:tailEnd len="sm" w="sm" type="none"/>
          </a:ln>
        </p:spPr>
      </p:pic>
      <p:sp>
        <p:nvSpPr>
          <p:cNvPr id="526" name="Google Shape;526;p70"/>
          <p:cNvSpPr txBox="1"/>
          <p:nvPr/>
        </p:nvSpPr>
        <p:spPr>
          <a:xfrm>
            <a:off x="9659509" y="2114100"/>
            <a:ext cx="5025300" cy="648000"/>
          </a:xfrm>
          <a:prstGeom prst="rect">
            <a:avLst/>
          </a:prstGeom>
          <a:noFill/>
          <a:ln>
            <a:noFill/>
          </a:ln>
        </p:spPr>
        <p:txBody>
          <a:bodyPr anchorCtr="0" anchor="t" bIns="121875" lIns="121875" spcFirstLastPara="1" rIns="121875" wrap="square" tIns="121875">
            <a:noAutofit/>
          </a:bodyPr>
          <a:lstStyle/>
          <a:p>
            <a:pPr indent="0" lvl="0" marL="0" rtl="0" algn="ctr">
              <a:spcBef>
                <a:spcPts val="0"/>
              </a:spcBef>
              <a:spcAft>
                <a:spcPts val="0"/>
              </a:spcAft>
              <a:buNone/>
            </a:pPr>
            <a:r>
              <a:rPr b="1" lang="en-US" sz="2400">
                <a:solidFill>
                  <a:schemeClr val="dk1"/>
                </a:solidFill>
                <a:latin typeface="Libre Franklin"/>
                <a:ea typeface="Libre Franklin"/>
                <a:cs typeface="Libre Franklin"/>
                <a:sym typeface="Libre Franklin"/>
              </a:rPr>
              <a:t>Example Medicaid Webpage</a:t>
            </a:r>
            <a:endParaRPr b="1" sz="3200">
              <a:solidFill>
                <a:srgbClr val="2B2C42"/>
              </a:solidFill>
              <a:latin typeface="Georgia"/>
              <a:ea typeface="Georgia"/>
              <a:cs typeface="Georgia"/>
              <a:sym typeface="Georgia"/>
            </a:endParaRPr>
          </a:p>
        </p:txBody>
      </p:sp>
      <p:sp>
        <p:nvSpPr>
          <p:cNvPr id="527" name="Google Shape;527;p70"/>
          <p:cNvSpPr txBox="1"/>
          <p:nvPr/>
        </p:nvSpPr>
        <p:spPr>
          <a:xfrm>
            <a:off x="8282047" y="7851233"/>
            <a:ext cx="7780200" cy="1000500"/>
          </a:xfrm>
          <a:prstGeom prst="rect">
            <a:avLst/>
          </a:prstGeom>
          <a:noFill/>
          <a:ln>
            <a:noFill/>
          </a:ln>
        </p:spPr>
        <p:txBody>
          <a:bodyPr anchorCtr="0" anchor="t" bIns="121875" lIns="121875" spcFirstLastPara="1" rIns="121875" wrap="square" tIns="121875">
            <a:spAutoFit/>
          </a:bodyPr>
          <a:lstStyle/>
          <a:p>
            <a:pPr indent="0" lvl="0" marL="0" rtl="0" algn="l">
              <a:spcBef>
                <a:spcPts val="0"/>
              </a:spcBef>
              <a:spcAft>
                <a:spcPts val="0"/>
              </a:spcAft>
              <a:buNone/>
            </a:pPr>
            <a:r>
              <a:rPr lang="en-US" sz="1500" u="sng">
                <a:solidFill>
                  <a:schemeClr val="hlink"/>
                </a:solidFill>
                <a:hlinkClick r:id="rId4"/>
              </a:rPr>
              <a:t>https://medicaid.ohio.gov/resources-for-providers/managed-care/mc-policy/managed-care-agreements/managed-care-agreements</a:t>
            </a:r>
            <a:endParaRPr sz="1500"/>
          </a:p>
          <a:p>
            <a:pPr indent="0" lvl="0" marL="0" rtl="0" algn="l">
              <a:spcBef>
                <a:spcPts val="0"/>
              </a:spcBef>
              <a:spcAft>
                <a:spcPts val="0"/>
              </a:spcAft>
              <a:buNone/>
            </a:pPr>
            <a:r>
              <a:t/>
            </a:r>
            <a:endParaRPr sz="19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1"/>
          <p:cNvSpPr txBox="1"/>
          <p:nvPr>
            <p:ph type="ctrTitle"/>
          </p:nvPr>
        </p:nvSpPr>
        <p:spPr>
          <a:xfrm>
            <a:off x="853033" y="1108653"/>
            <a:ext cx="8177400" cy="3183600"/>
          </a:xfrm>
          <a:prstGeom prst="rect">
            <a:avLst/>
          </a:prstGeom>
          <a:noFill/>
          <a:ln>
            <a:noFill/>
          </a:ln>
        </p:spPr>
        <p:txBody>
          <a:bodyPr anchorCtr="0" anchor="b" bIns="60925" lIns="121875" spcFirstLastPara="1" rIns="121875" wrap="square" tIns="60925">
            <a:normAutofit/>
          </a:bodyPr>
          <a:lstStyle/>
          <a:p>
            <a:pPr indent="0" lvl="0" marL="0" rtl="0" algn="l">
              <a:lnSpc>
                <a:spcPct val="90000"/>
              </a:lnSpc>
              <a:spcBef>
                <a:spcPts val="0"/>
              </a:spcBef>
              <a:spcAft>
                <a:spcPts val="0"/>
              </a:spcAft>
              <a:buClr>
                <a:srgbClr val="2B2C42"/>
              </a:buClr>
              <a:buSzPts val="3700"/>
              <a:buFont typeface="Libre Franklin"/>
              <a:buNone/>
            </a:pPr>
            <a:r>
              <a:rPr lang="en-US" sz="3700">
                <a:solidFill>
                  <a:srgbClr val="2B2C42"/>
                </a:solidFill>
                <a:latin typeface="Libre Franklin"/>
                <a:ea typeface="Libre Franklin"/>
                <a:cs typeface="Libre Franklin"/>
                <a:sym typeface="Libre Franklin"/>
              </a:rPr>
              <a:t>Module 5:</a:t>
            </a:r>
            <a:endParaRPr/>
          </a:p>
        </p:txBody>
      </p:sp>
      <p:sp>
        <p:nvSpPr>
          <p:cNvPr id="533" name="Google Shape;533;p71"/>
          <p:cNvSpPr txBox="1"/>
          <p:nvPr>
            <p:ph idx="1" type="subTitle"/>
          </p:nvPr>
        </p:nvSpPr>
        <p:spPr>
          <a:xfrm>
            <a:off x="853032" y="4292120"/>
            <a:ext cx="10837200" cy="2207700"/>
          </a:xfrm>
          <a:prstGeom prst="rect">
            <a:avLst/>
          </a:prstGeom>
          <a:noFill/>
          <a:ln>
            <a:noFill/>
          </a:ln>
        </p:spPr>
        <p:txBody>
          <a:bodyPr anchorCtr="0" anchor="t" bIns="60925" lIns="121875" spcFirstLastPara="1" rIns="121875" wrap="square" tIns="60925">
            <a:normAutofit/>
          </a:bodyPr>
          <a:lstStyle/>
          <a:p>
            <a:pPr indent="0" lvl="0" marL="0" marR="0" rtl="0" algn="l">
              <a:lnSpc>
                <a:spcPct val="90000"/>
              </a:lnSpc>
              <a:spcBef>
                <a:spcPts val="0"/>
              </a:spcBef>
              <a:spcAft>
                <a:spcPts val="0"/>
              </a:spcAft>
              <a:buClr>
                <a:srgbClr val="2B2C42"/>
              </a:buClr>
              <a:buSzPts val="6400"/>
              <a:buFont typeface="Arial"/>
              <a:buNone/>
            </a:pPr>
            <a:r>
              <a:rPr lang="en-US" sz="6400">
                <a:solidFill>
                  <a:srgbClr val="2B2C42"/>
                </a:solidFill>
                <a:latin typeface="Libre Franklin"/>
                <a:ea typeface="Libre Franklin"/>
                <a:cs typeface="Libre Franklin"/>
                <a:sym typeface="Libre Franklin"/>
              </a:rPr>
              <a:t>Medicaid Policy Levers to Address Social Needs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2"/>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State Plan Amendments</a:t>
            </a:r>
            <a:endParaRPr sz="5700">
              <a:latin typeface="Georgia"/>
              <a:ea typeface="Georgia"/>
              <a:cs typeface="Georgia"/>
              <a:sym typeface="Georgi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3"/>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Medicaid Waivers</a:t>
            </a:r>
            <a:endParaRPr sz="5700">
              <a:latin typeface="Georgia"/>
              <a:ea typeface="Georgia"/>
              <a:cs typeface="Georgia"/>
              <a:sym typeface="Georgia"/>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4"/>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4800"/>
              <a:t>Section </a:t>
            </a:r>
            <a:r>
              <a:rPr lang="en-US" sz="4800"/>
              <a:t>1115 Demonstration Waivers</a:t>
            </a:r>
            <a:endParaRPr sz="4800"/>
          </a:p>
        </p:txBody>
      </p:sp>
      <p:sp>
        <p:nvSpPr>
          <p:cNvPr id="552" name="Google Shape;552;p74"/>
          <p:cNvSpPr txBox="1"/>
          <p:nvPr>
            <p:ph idx="1" type="body"/>
          </p:nvPr>
        </p:nvSpPr>
        <p:spPr>
          <a:xfrm>
            <a:off x="1117163" y="2049500"/>
            <a:ext cx="14015400" cy="5801700"/>
          </a:xfrm>
          <a:prstGeom prst="rect">
            <a:avLst/>
          </a:prstGeom>
        </p:spPr>
        <p:txBody>
          <a:bodyPr anchorCtr="0" anchor="t" bIns="60925" lIns="121875" spcFirstLastPara="1" rIns="121875" wrap="square" tIns="60925">
            <a:normAutofit/>
          </a:bodyPr>
          <a:lstStyle/>
          <a:p>
            <a:pPr indent="-463550" lvl="0" marL="609600" rtl="0" algn="l">
              <a:lnSpc>
                <a:spcPct val="100000"/>
              </a:lnSpc>
              <a:spcBef>
                <a:spcPts val="0"/>
              </a:spcBef>
              <a:spcAft>
                <a:spcPts val="0"/>
              </a:spcAft>
              <a:buClr>
                <a:srgbClr val="2B2C42"/>
              </a:buClr>
              <a:buSzPts val="2500"/>
              <a:buChar char="●"/>
            </a:pPr>
            <a:r>
              <a:rPr lang="en-US" sz="2500">
                <a:solidFill>
                  <a:srgbClr val="2B2C42"/>
                </a:solidFill>
              </a:rPr>
              <a:t>Allow states to </a:t>
            </a:r>
            <a:r>
              <a:rPr b="1" lang="en-US" sz="2500">
                <a:solidFill>
                  <a:srgbClr val="2B2C42"/>
                </a:solidFill>
              </a:rPr>
              <a:t>test new approaches in Medicaid</a:t>
            </a:r>
            <a:endParaRPr b="1" sz="2500">
              <a:solidFill>
                <a:srgbClr val="2B2C42"/>
              </a:solidFill>
            </a:endParaRPr>
          </a:p>
          <a:p>
            <a:pPr indent="-463550" lvl="0" marL="609600" rtl="0" algn="l">
              <a:lnSpc>
                <a:spcPct val="100000"/>
              </a:lnSpc>
              <a:spcBef>
                <a:spcPts val="1300"/>
              </a:spcBef>
              <a:spcAft>
                <a:spcPts val="0"/>
              </a:spcAft>
              <a:buClr>
                <a:srgbClr val="2B2C42"/>
              </a:buClr>
              <a:buSzPts val="2500"/>
              <a:buChar char="●"/>
            </a:pPr>
            <a:r>
              <a:rPr lang="en-US" sz="2500">
                <a:solidFill>
                  <a:srgbClr val="2B2C42"/>
                </a:solidFill>
              </a:rPr>
              <a:t>CMS interest in waivers that address </a:t>
            </a:r>
            <a:r>
              <a:rPr b="1" lang="en-US" sz="2500">
                <a:solidFill>
                  <a:srgbClr val="2B2C42"/>
                </a:solidFill>
              </a:rPr>
              <a:t>Health Related Social Needs (HRSNs)</a:t>
            </a:r>
            <a:r>
              <a:rPr lang="en-US" sz="2500">
                <a:solidFill>
                  <a:srgbClr val="2B2C42"/>
                </a:solidFill>
              </a:rPr>
              <a:t>, like food and housing </a:t>
            </a:r>
            <a:endParaRPr sz="2500">
              <a:solidFill>
                <a:srgbClr val="2B2C42"/>
              </a:solidFill>
            </a:endParaRPr>
          </a:p>
          <a:p>
            <a:pPr indent="-463550" lvl="0" marL="609600" rtl="0" algn="l">
              <a:lnSpc>
                <a:spcPct val="115000"/>
              </a:lnSpc>
              <a:spcBef>
                <a:spcPts val="1300"/>
              </a:spcBef>
              <a:spcAft>
                <a:spcPts val="0"/>
              </a:spcAft>
              <a:buClr>
                <a:srgbClr val="2B2C42"/>
              </a:buClr>
              <a:buSzPts val="2500"/>
              <a:buChar char="●"/>
            </a:pPr>
            <a:r>
              <a:rPr lang="en-US" sz="2500">
                <a:solidFill>
                  <a:srgbClr val="2B2C42"/>
                </a:solidFill>
              </a:rPr>
              <a:t>HRSN expenditure cannot exceed </a:t>
            </a:r>
            <a:r>
              <a:rPr b="1" lang="en-US" sz="2500">
                <a:solidFill>
                  <a:srgbClr val="2B2C42"/>
                </a:solidFill>
              </a:rPr>
              <a:t>3% of state’s annual total Medicaid spend. </a:t>
            </a:r>
            <a:r>
              <a:rPr lang="en-US" sz="2500">
                <a:solidFill>
                  <a:srgbClr val="2B2C42"/>
                </a:solidFill>
              </a:rPr>
              <a:t>Up to 15% of HRSN spend can be used for infrastructure</a:t>
            </a:r>
            <a:r>
              <a:rPr lang="en-US" sz="2500">
                <a:solidFill>
                  <a:srgbClr val="2B2C42"/>
                </a:solidFill>
                <a:latin typeface="Arial"/>
                <a:ea typeface="Arial"/>
                <a:cs typeface="Arial"/>
                <a:sym typeface="Arial"/>
              </a:rPr>
              <a:t>.</a:t>
            </a:r>
            <a:endParaRPr sz="2500">
              <a:solidFill>
                <a:srgbClr val="2B2C42"/>
              </a:solidFill>
              <a:latin typeface="Arial"/>
              <a:ea typeface="Arial"/>
              <a:cs typeface="Arial"/>
              <a:sym typeface="Arial"/>
            </a:endParaRPr>
          </a:p>
          <a:p>
            <a:pPr indent="-463550" lvl="0" marL="609600" rtl="0" algn="l">
              <a:lnSpc>
                <a:spcPct val="115000"/>
              </a:lnSpc>
              <a:spcBef>
                <a:spcPts val="1300"/>
              </a:spcBef>
              <a:spcAft>
                <a:spcPts val="0"/>
              </a:spcAft>
              <a:buClr>
                <a:srgbClr val="2B2C42"/>
              </a:buClr>
              <a:buSzPts val="2500"/>
              <a:buFont typeface="Georgia"/>
              <a:buChar char="●"/>
            </a:pPr>
            <a:r>
              <a:rPr lang="en-US" sz="2500">
                <a:solidFill>
                  <a:srgbClr val="2B2C42"/>
                </a:solidFill>
              </a:rPr>
              <a:t>Allowable nutrition services include:</a:t>
            </a:r>
            <a:endParaRPr sz="2500">
              <a:solidFill>
                <a:srgbClr val="2B2C42"/>
              </a:solidFill>
            </a:endParaRPr>
          </a:p>
          <a:p>
            <a:pPr indent="-450850" lvl="1" marL="1219200" rtl="0" algn="l">
              <a:lnSpc>
                <a:spcPct val="115000"/>
              </a:lnSpc>
              <a:spcBef>
                <a:spcPts val="1300"/>
              </a:spcBef>
              <a:spcAft>
                <a:spcPts val="0"/>
              </a:spcAft>
              <a:buClr>
                <a:srgbClr val="2B2C42"/>
              </a:buClr>
              <a:buSzPts val="2300"/>
              <a:buChar char="○"/>
            </a:pPr>
            <a:r>
              <a:rPr lang="en-US" sz="2300">
                <a:solidFill>
                  <a:srgbClr val="2B2C42"/>
                </a:solidFill>
              </a:rPr>
              <a:t>Nutritional counseling and education</a:t>
            </a:r>
            <a:endParaRPr sz="2300">
              <a:solidFill>
                <a:srgbClr val="2B2C42"/>
              </a:solidFill>
            </a:endParaRPr>
          </a:p>
          <a:p>
            <a:pPr indent="-450850" lvl="1" marL="1219200" rtl="0" algn="l">
              <a:lnSpc>
                <a:spcPct val="115000"/>
              </a:lnSpc>
              <a:spcBef>
                <a:spcPts val="1300"/>
              </a:spcBef>
              <a:spcAft>
                <a:spcPts val="0"/>
              </a:spcAft>
              <a:buClr>
                <a:srgbClr val="2B2C42"/>
              </a:buClr>
              <a:buSzPts val="2300"/>
              <a:buChar char="○"/>
            </a:pPr>
            <a:r>
              <a:rPr lang="en-US" sz="2300">
                <a:solidFill>
                  <a:srgbClr val="2B2C42"/>
                </a:solidFill>
              </a:rPr>
              <a:t>Medically tailored meals</a:t>
            </a:r>
            <a:endParaRPr sz="2300">
              <a:solidFill>
                <a:srgbClr val="2B2C42"/>
              </a:solidFill>
            </a:endParaRPr>
          </a:p>
          <a:p>
            <a:pPr indent="-450850" lvl="1" marL="1219200" rtl="0" algn="l">
              <a:lnSpc>
                <a:spcPct val="115000"/>
              </a:lnSpc>
              <a:spcBef>
                <a:spcPts val="1300"/>
              </a:spcBef>
              <a:spcAft>
                <a:spcPts val="0"/>
              </a:spcAft>
              <a:buClr>
                <a:srgbClr val="2B2C42"/>
              </a:buClr>
              <a:buSzPts val="2300"/>
              <a:buChar char="○"/>
            </a:pPr>
            <a:r>
              <a:rPr lang="en-US" sz="2300">
                <a:solidFill>
                  <a:srgbClr val="2B2C42"/>
                </a:solidFill>
              </a:rPr>
              <a:t>Food pantry stocking</a:t>
            </a:r>
            <a:endParaRPr sz="2300">
              <a:solidFill>
                <a:srgbClr val="2B2C42"/>
              </a:solidFill>
            </a:endParaRPr>
          </a:p>
          <a:p>
            <a:pPr indent="-450850" lvl="1" marL="1219200" rtl="0" algn="l">
              <a:lnSpc>
                <a:spcPct val="115000"/>
              </a:lnSpc>
              <a:spcBef>
                <a:spcPts val="1300"/>
              </a:spcBef>
              <a:spcAft>
                <a:spcPts val="1300"/>
              </a:spcAft>
              <a:buClr>
                <a:srgbClr val="2B2C42"/>
              </a:buClr>
              <a:buSzPts val="2300"/>
              <a:buChar char="○"/>
            </a:pPr>
            <a:r>
              <a:rPr lang="en-US" sz="2300">
                <a:solidFill>
                  <a:srgbClr val="2B2C42"/>
                </a:solidFill>
              </a:rPr>
              <a:t>Fruit and vegetable prescriptions </a:t>
            </a:r>
            <a:endParaRPr sz="3100">
              <a:solidFill>
                <a:srgbClr val="2B2C42"/>
              </a:solidFill>
            </a:endParaRPr>
          </a:p>
        </p:txBody>
      </p:sp>
      <p:sp>
        <p:nvSpPr>
          <p:cNvPr id="553" name="Google Shape;553;p74"/>
          <p:cNvSpPr txBox="1"/>
          <p:nvPr/>
        </p:nvSpPr>
        <p:spPr>
          <a:xfrm>
            <a:off x="11553152" y="7725100"/>
            <a:ext cx="3998400" cy="1092900"/>
          </a:xfrm>
          <a:prstGeom prst="rect">
            <a:avLst/>
          </a:prstGeom>
          <a:noFill/>
          <a:ln>
            <a:noFill/>
          </a:ln>
        </p:spPr>
        <p:txBody>
          <a:bodyPr anchorCtr="0" anchor="t" bIns="121875" lIns="121875" spcFirstLastPara="1" rIns="121875" wrap="square" tIns="121875">
            <a:spAutoFit/>
          </a:bodyPr>
          <a:lstStyle/>
          <a:p>
            <a:pPr indent="-609600" lvl="0" marL="0" rtl="0" algn="r">
              <a:spcBef>
                <a:spcPts val="0"/>
              </a:spcBef>
              <a:spcAft>
                <a:spcPts val="0"/>
              </a:spcAft>
              <a:buNone/>
            </a:pPr>
            <a:r>
              <a:rPr lang="en-US" sz="1100">
                <a:solidFill>
                  <a:srgbClr val="625B57"/>
                </a:solidFill>
              </a:rPr>
              <a:t>Source: Jantz, K. (2023, August 3). </a:t>
            </a:r>
            <a:r>
              <a:rPr i="1" lang="en-US" sz="1100">
                <a:solidFill>
                  <a:srgbClr val="625B57"/>
                </a:solidFill>
              </a:rPr>
              <a:t>Medicaid flexibilities to address Health-Related social needs: A stakeholders guide</a:t>
            </a:r>
            <a:r>
              <a:rPr lang="en-US" sz="1100">
                <a:solidFill>
                  <a:srgbClr val="625B57"/>
                </a:solidFill>
              </a:rPr>
              <a:t>. HealthBegins. </a:t>
            </a:r>
            <a:r>
              <a:rPr lang="en-US" sz="1100" u="sng">
                <a:solidFill>
                  <a:schemeClr val="hlink"/>
                </a:solidFill>
                <a:hlinkClick r:id="rId3"/>
              </a:rPr>
              <a:t>https://healthbegins.org/medicaid-flexibilities-to-address-health-related-social-needs-a-stakeholders-guide/</a:t>
            </a:r>
            <a:r>
              <a:rPr lang="en-US" sz="1100">
                <a:solidFill>
                  <a:srgbClr val="625B57"/>
                </a:solidFill>
              </a:rPr>
              <a:t> </a:t>
            </a:r>
            <a:endParaRPr sz="1100">
              <a:solidFill>
                <a:srgbClr val="625B5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ctrTitle"/>
          </p:nvPr>
        </p:nvSpPr>
        <p:spPr>
          <a:xfrm>
            <a:off x="1995020" y="3106300"/>
            <a:ext cx="12259500" cy="3183600"/>
          </a:xfrm>
          <a:prstGeom prst="rect">
            <a:avLst/>
          </a:prstGeom>
        </p:spPr>
        <p:txBody>
          <a:bodyPr anchorCtr="0" anchor="t" bIns="60925" lIns="121875" spcFirstLastPara="1" rIns="121875" wrap="square" tIns="60925">
            <a:normAutofit fontScale="90000"/>
          </a:bodyPr>
          <a:lstStyle/>
          <a:p>
            <a:pPr indent="0" lvl="0" marL="0" rtl="0" algn="ctr">
              <a:spcBef>
                <a:spcPts val="0"/>
              </a:spcBef>
              <a:spcAft>
                <a:spcPts val="0"/>
              </a:spcAft>
              <a:buClr>
                <a:schemeClr val="dk1"/>
              </a:buClr>
              <a:buSzPts val="1350"/>
              <a:buFont typeface="Arial"/>
              <a:buNone/>
            </a:pPr>
            <a:r>
              <a:rPr lang="en-US" sz="6300">
                <a:latin typeface="Georgia"/>
                <a:ea typeface="Georgia"/>
                <a:cs typeface="Georgia"/>
                <a:sym typeface="Georgia"/>
              </a:rPr>
              <a:t>Why Engage Medicaid Agencies, </a:t>
            </a:r>
            <a:r>
              <a:rPr lang="en-US" sz="6300">
                <a:latin typeface="Georgia"/>
                <a:ea typeface="Georgia"/>
                <a:cs typeface="Georgia"/>
                <a:sym typeface="Georgia"/>
              </a:rPr>
              <a:t>Plans, and P</a:t>
            </a:r>
            <a:r>
              <a:rPr lang="en-US" sz="6300">
                <a:latin typeface="Georgia"/>
                <a:ea typeface="Georgia"/>
                <a:cs typeface="Georgia"/>
                <a:sym typeface="Georgia"/>
              </a:rPr>
              <a:t>roviders</a:t>
            </a:r>
            <a:r>
              <a:rPr lang="en-US" sz="6300">
                <a:latin typeface="Georgia"/>
                <a:ea typeface="Georgia"/>
                <a:cs typeface="Georgia"/>
                <a:sym typeface="Georgia"/>
              </a:rPr>
              <a:t> to Address Food Insecurity?</a:t>
            </a:r>
            <a:endParaRPr sz="6300">
              <a:latin typeface="Georgia"/>
              <a:ea typeface="Georgia"/>
              <a:cs typeface="Georgia"/>
              <a:sym typeface="Georgia"/>
            </a:endParaRPr>
          </a:p>
          <a:p>
            <a:pPr indent="0" lvl="0" marL="0" rtl="0" algn="ctr">
              <a:spcBef>
                <a:spcPts val="0"/>
              </a:spcBef>
              <a:spcAft>
                <a:spcPts val="0"/>
              </a:spcAft>
              <a:buClr>
                <a:schemeClr val="dk1"/>
              </a:buClr>
              <a:buSzPts val="1350"/>
              <a:buFont typeface="Arial"/>
              <a:buNone/>
            </a:pPr>
            <a:r>
              <a:t/>
            </a:r>
            <a:endParaRPr>
              <a:latin typeface="Georgia"/>
              <a:ea typeface="Georgia"/>
              <a:cs typeface="Georgia"/>
              <a:sym typeface="Georgia"/>
            </a:endParaRPr>
          </a:p>
          <a:p>
            <a:pPr indent="0" lvl="0" marL="0" rtl="0" algn="ctr">
              <a:spcBef>
                <a:spcPts val="0"/>
              </a:spcBef>
              <a:spcAft>
                <a:spcPts val="0"/>
              </a:spcAft>
              <a:buNone/>
            </a:pPr>
            <a:r>
              <a:t/>
            </a:r>
            <a:endParaRPr>
              <a:latin typeface="Georgia"/>
              <a:ea typeface="Georgia"/>
              <a:cs typeface="Georgia"/>
              <a:sym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5"/>
          <p:cNvSpPr txBox="1"/>
          <p:nvPr>
            <p:ph type="ctrTitle"/>
          </p:nvPr>
        </p:nvSpPr>
        <p:spPr>
          <a:xfrm>
            <a:off x="2031206" y="3408632"/>
            <a:ext cx="12187200" cy="1783200"/>
          </a:xfrm>
          <a:prstGeom prst="rect">
            <a:avLst/>
          </a:prstGeom>
        </p:spPr>
        <p:txBody>
          <a:bodyPr anchorCtr="0" anchor="b" bIns="60925" lIns="121875" spcFirstLastPara="1" rIns="121875" wrap="square" tIns="60925">
            <a:normAutofit/>
          </a:bodyPr>
          <a:lstStyle/>
          <a:p>
            <a:pPr indent="0" lvl="0" marL="0" rtl="0" algn="ctr">
              <a:spcBef>
                <a:spcPts val="0"/>
              </a:spcBef>
              <a:spcAft>
                <a:spcPts val="0"/>
              </a:spcAft>
              <a:buNone/>
            </a:pPr>
            <a:r>
              <a:rPr lang="en-US" sz="5700">
                <a:latin typeface="Georgia"/>
                <a:ea typeface="Georgia"/>
                <a:cs typeface="Georgia"/>
                <a:sym typeface="Georgia"/>
              </a:rPr>
              <a:t>Managed Care Flexibilities</a:t>
            </a:r>
            <a:endParaRPr sz="5700">
              <a:latin typeface="Georgia"/>
              <a:ea typeface="Georgia"/>
              <a:cs typeface="Georgia"/>
              <a:sym typeface="Georgi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6"/>
          <p:cNvSpPr txBox="1"/>
          <p:nvPr>
            <p:ph type="title"/>
          </p:nvPr>
        </p:nvSpPr>
        <p:spPr>
          <a:xfrm>
            <a:off x="1117113" y="460108"/>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Capitation Rate</a:t>
            </a:r>
            <a:endParaRPr/>
          </a:p>
        </p:txBody>
      </p:sp>
      <p:sp>
        <p:nvSpPr>
          <p:cNvPr id="566" name="Google Shape;566;p76"/>
          <p:cNvSpPr txBox="1"/>
          <p:nvPr/>
        </p:nvSpPr>
        <p:spPr>
          <a:xfrm>
            <a:off x="1245525" y="2227700"/>
            <a:ext cx="7001700" cy="5517900"/>
          </a:xfrm>
          <a:prstGeom prst="rect">
            <a:avLst/>
          </a:prstGeom>
          <a:noFill/>
          <a:ln>
            <a:noFill/>
          </a:ln>
        </p:spPr>
        <p:txBody>
          <a:bodyPr anchorCtr="0" anchor="t" bIns="121875" lIns="121875" spcFirstLastPara="1" rIns="121875" wrap="square" tIns="121875">
            <a:noAutofit/>
          </a:bodyPr>
          <a:lstStyle/>
          <a:p>
            <a:pPr indent="-495300" lvl="0" marL="609600" rtl="0" algn="l">
              <a:spcBef>
                <a:spcPts val="0"/>
              </a:spcBef>
              <a:spcAft>
                <a:spcPts val="0"/>
              </a:spcAft>
              <a:buClr>
                <a:srgbClr val="2B2C42"/>
              </a:buClr>
              <a:buSzPts val="3000"/>
              <a:buFont typeface="Georgia"/>
              <a:buChar char="●"/>
            </a:pPr>
            <a:r>
              <a:rPr lang="en-US" sz="3000">
                <a:solidFill>
                  <a:srgbClr val="2B2C42"/>
                </a:solidFill>
                <a:latin typeface="Georgia"/>
                <a:ea typeface="Georgia"/>
                <a:cs typeface="Georgia"/>
                <a:sym typeface="Georgia"/>
              </a:rPr>
              <a:t>Definition: a fixed amount of money that health organizations are paid, usually at a per member per month (PMPM) rate </a:t>
            </a:r>
            <a:endParaRPr sz="3000">
              <a:solidFill>
                <a:srgbClr val="2B2C42"/>
              </a:solidFill>
              <a:latin typeface="Georgia"/>
              <a:ea typeface="Georgia"/>
              <a:cs typeface="Georgia"/>
              <a:sym typeface="Georgia"/>
            </a:endParaRPr>
          </a:p>
          <a:p>
            <a:pPr indent="0" lvl="0" marL="609600" rtl="0" algn="l">
              <a:spcBef>
                <a:spcPts val="1300"/>
              </a:spcBef>
              <a:spcAft>
                <a:spcPts val="0"/>
              </a:spcAft>
              <a:buNone/>
            </a:pPr>
            <a:r>
              <a:t/>
            </a:r>
            <a:endParaRPr sz="3000">
              <a:solidFill>
                <a:srgbClr val="2B2C42"/>
              </a:solidFill>
              <a:latin typeface="Georgia"/>
              <a:ea typeface="Georgia"/>
              <a:cs typeface="Georgia"/>
              <a:sym typeface="Georgia"/>
            </a:endParaRPr>
          </a:p>
          <a:p>
            <a:pPr indent="-495300" lvl="0" marL="609600" rtl="0" algn="l">
              <a:spcBef>
                <a:spcPts val="1300"/>
              </a:spcBef>
              <a:spcAft>
                <a:spcPts val="0"/>
              </a:spcAft>
              <a:buClr>
                <a:srgbClr val="2B2C42"/>
              </a:buClr>
              <a:buSzPts val="3000"/>
              <a:buFont typeface="Georgia"/>
              <a:buChar char="●"/>
            </a:pPr>
            <a:r>
              <a:rPr lang="en-US" sz="3000">
                <a:solidFill>
                  <a:srgbClr val="2B2C42"/>
                </a:solidFill>
                <a:latin typeface="Georgia"/>
                <a:ea typeface="Georgia"/>
                <a:cs typeface="Georgia"/>
                <a:sym typeface="Georgia"/>
              </a:rPr>
              <a:t>MCOs assume risk for costs above capitation rate</a:t>
            </a:r>
            <a:endParaRPr sz="3000">
              <a:solidFill>
                <a:srgbClr val="2B2C42"/>
              </a:solidFill>
              <a:latin typeface="Georgia"/>
              <a:ea typeface="Georgia"/>
              <a:cs typeface="Georgia"/>
              <a:sym typeface="Georgia"/>
            </a:endParaRPr>
          </a:p>
          <a:p>
            <a:pPr indent="-482600" lvl="1" marL="1219200" rtl="0" algn="l">
              <a:spcBef>
                <a:spcPts val="1300"/>
              </a:spcBef>
              <a:spcAft>
                <a:spcPts val="1300"/>
              </a:spcAft>
              <a:buClr>
                <a:srgbClr val="2B2C42"/>
              </a:buClr>
              <a:buSzPts val="2800"/>
              <a:buFont typeface="Georgia"/>
              <a:buChar char="○"/>
            </a:pPr>
            <a:r>
              <a:rPr lang="en-US" sz="2800">
                <a:solidFill>
                  <a:srgbClr val="2B2C42"/>
                </a:solidFill>
                <a:latin typeface="Georgia"/>
                <a:ea typeface="Georgia"/>
                <a:cs typeface="Georgia"/>
                <a:sym typeface="Georgia"/>
              </a:rPr>
              <a:t>They can invest in </a:t>
            </a:r>
            <a:r>
              <a:rPr lang="en-US" sz="2800">
                <a:solidFill>
                  <a:srgbClr val="2B2C42"/>
                </a:solidFill>
                <a:latin typeface="Georgia"/>
                <a:ea typeface="Georgia"/>
                <a:cs typeface="Georgia"/>
                <a:sym typeface="Georgia"/>
              </a:rPr>
              <a:t>innovative</a:t>
            </a:r>
            <a:r>
              <a:rPr lang="en-US" sz="2800">
                <a:solidFill>
                  <a:srgbClr val="2B2C42"/>
                </a:solidFill>
                <a:latin typeface="Georgia"/>
                <a:ea typeface="Georgia"/>
                <a:cs typeface="Georgia"/>
                <a:sym typeface="Georgia"/>
              </a:rPr>
              <a:t> </a:t>
            </a:r>
            <a:r>
              <a:rPr lang="en-US" sz="2800">
                <a:solidFill>
                  <a:srgbClr val="2B2C42"/>
                </a:solidFill>
                <a:latin typeface="Georgia"/>
                <a:ea typeface="Georgia"/>
                <a:cs typeface="Georgia"/>
                <a:sym typeface="Georgia"/>
              </a:rPr>
              <a:t>solutions to improve cost and lower health costs</a:t>
            </a:r>
            <a:endParaRPr sz="2800">
              <a:solidFill>
                <a:srgbClr val="2B2C42"/>
              </a:solidFill>
              <a:latin typeface="Georgia"/>
              <a:ea typeface="Georgia"/>
              <a:cs typeface="Georgia"/>
              <a:sym typeface="Georgia"/>
            </a:endParaRPr>
          </a:p>
        </p:txBody>
      </p:sp>
      <p:pic>
        <p:nvPicPr>
          <p:cNvPr id="567" name="Google Shape;567;p76"/>
          <p:cNvPicPr preferRelativeResize="0"/>
          <p:nvPr/>
        </p:nvPicPr>
        <p:blipFill>
          <a:blip r:embed="rId3">
            <a:alphaModFix/>
          </a:blip>
          <a:stretch>
            <a:fillRect/>
          </a:stretch>
        </p:blipFill>
        <p:spPr>
          <a:xfrm>
            <a:off x="8446383" y="1627925"/>
            <a:ext cx="7104166" cy="599924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7"/>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sz="5200"/>
              <a:t>Managed Care Contract Requirements</a:t>
            </a:r>
            <a:endParaRPr sz="5200"/>
          </a:p>
        </p:txBody>
      </p:sp>
      <p:sp>
        <p:nvSpPr>
          <p:cNvPr id="574" name="Google Shape;574;p77"/>
          <p:cNvSpPr txBox="1"/>
          <p:nvPr>
            <p:ph idx="1" type="body"/>
          </p:nvPr>
        </p:nvSpPr>
        <p:spPr>
          <a:xfrm>
            <a:off x="1117163" y="2434167"/>
            <a:ext cx="13902900" cy="5801700"/>
          </a:xfrm>
          <a:prstGeom prst="rect">
            <a:avLst/>
          </a:prstGeom>
        </p:spPr>
        <p:txBody>
          <a:bodyPr anchorCtr="0" anchor="t" bIns="60925" lIns="121875" spcFirstLastPara="1" rIns="121875" wrap="square" tIns="60925">
            <a:normAutofit/>
          </a:bodyPr>
          <a:lstStyle/>
          <a:p>
            <a:pPr indent="-533400" lvl="0" marL="609600" rtl="0" algn="l">
              <a:spcBef>
                <a:spcPts val="1300"/>
              </a:spcBef>
              <a:spcAft>
                <a:spcPts val="0"/>
              </a:spcAft>
              <a:buSzPts val="3600"/>
              <a:buChar char="•"/>
            </a:pPr>
            <a:r>
              <a:rPr lang="en-US" sz="3600"/>
              <a:t>States can create requirements for MCOs around food security in their contract, such as:</a:t>
            </a:r>
            <a:endParaRPr sz="3600"/>
          </a:p>
          <a:p>
            <a:pPr indent="-501650" lvl="1" marL="1219200" rtl="0" algn="l">
              <a:spcBef>
                <a:spcPts val="1300"/>
              </a:spcBef>
              <a:spcAft>
                <a:spcPts val="0"/>
              </a:spcAft>
              <a:buSzPts val="3100"/>
              <a:buChar char="•"/>
            </a:pPr>
            <a:r>
              <a:rPr lang="en-US" sz="3100"/>
              <a:t>S</a:t>
            </a:r>
            <a:r>
              <a:rPr lang="en-US" sz="3100"/>
              <a:t>ocial needs screening</a:t>
            </a:r>
            <a:endParaRPr sz="3100"/>
          </a:p>
          <a:p>
            <a:pPr indent="-501650" lvl="1" marL="1219200" rtl="0" algn="l">
              <a:spcBef>
                <a:spcPts val="1300"/>
              </a:spcBef>
              <a:spcAft>
                <a:spcPts val="0"/>
              </a:spcAft>
              <a:buSzPts val="3100"/>
              <a:buChar char="•"/>
            </a:pPr>
            <a:r>
              <a:rPr lang="en-US" sz="3100"/>
              <a:t>Engagement in social health information exchanges</a:t>
            </a:r>
            <a:endParaRPr sz="3100"/>
          </a:p>
          <a:p>
            <a:pPr indent="-501650" lvl="1" marL="1219200" rtl="0" algn="l">
              <a:spcBef>
                <a:spcPts val="1300"/>
              </a:spcBef>
              <a:spcAft>
                <a:spcPts val="0"/>
              </a:spcAft>
              <a:buSzPts val="3100"/>
              <a:buChar char="•"/>
            </a:pPr>
            <a:r>
              <a:rPr lang="en-US" sz="3100"/>
              <a:t>Care coordination </a:t>
            </a:r>
            <a:endParaRPr sz="3100"/>
          </a:p>
          <a:p>
            <a:pPr indent="-501650" lvl="1" marL="1219200" rtl="0" algn="l">
              <a:spcBef>
                <a:spcPts val="1300"/>
              </a:spcBef>
              <a:spcAft>
                <a:spcPts val="1300"/>
              </a:spcAft>
              <a:buSzPts val="3100"/>
              <a:buChar char="•"/>
            </a:pPr>
            <a:r>
              <a:rPr lang="en-US" sz="3100"/>
              <a:t>Community navigation</a:t>
            </a:r>
            <a:endParaRPr sz="3100"/>
          </a:p>
        </p:txBody>
      </p:sp>
      <p:pic>
        <p:nvPicPr>
          <p:cNvPr id="575" name="Google Shape;575;p77"/>
          <p:cNvPicPr preferRelativeResize="0"/>
          <p:nvPr/>
        </p:nvPicPr>
        <p:blipFill>
          <a:blip r:embed="rId3">
            <a:alphaModFix/>
          </a:blip>
          <a:stretch>
            <a:fillRect/>
          </a:stretch>
        </p:blipFill>
        <p:spPr>
          <a:xfrm>
            <a:off x="8430272" y="5037500"/>
            <a:ext cx="7299147" cy="3414732"/>
          </a:xfrm>
          <a:prstGeom prst="rect">
            <a:avLst/>
          </a:prstGeom>
          <a:noFill/>
          <a:ln cap="flat" cmpd="sng" w="9525">
            <a:solidFill>
              <a:schemeClr val="dk2"/>
            </a:solidFill>
            <a:prstDash val="solid"/>
            <a:round/>
            <a:headEnd len="sm" w="sm" type="none"/>
            <a:tailEnd len="sm" w="sm" type="none"/>
          </a:ln>
        </p:spPr>
      </p:pic>
      <p:sp>
        <p:nvSpPr>
          <p:cNvPr id="576" name="Google Shape;576;p77"/>
          <p:cNvSpPr txBox="1"/>
          <p:nvPr/>
        </p:nvSpPr>
        <p:spPr>
          <a:xfrm>
            <a:off x="9788542" y="8453567"/>
            <a:ext cx="5940900" cy="517200"/>
          </a:xfrm>
          <a:prstGeom prst="rect">
            <a:avLst/>
          </a:prstGeom>
          <a:noFill/>
          <a:ln>
            <a:noFill/>
          </a:ln>
        </p:spPr>
        <p:txBody>
          <a:bodyPr anchorCtr="0" anchor="t" bIns="121875" lIns="121875" spcFirstLastPara="1" rIns="121875" wrap="square" tIns="121875">
            <a:noAutofit/>
          </a:bodyPr>
          <a:lstStyle/>
          <a:p>
            <a:pPr indent="0" lvl="0" marL="0" rtl="0" algn="r">
              <a:spcBef>
                <a:spcPts val="0"/>
              </a:spcBef>
              <a:spcAft>
                <a:spcPts val="0"/>
              </a:spcAft>
              <a:buNone/>
            </a:pPr>
            <a:r>
              <a:rPr lang="en-US" sz="1100">
                <a:solidFill>
                  <a:srgbClr val="2B2C42"/>
                </a:solidFill>
              </a:rPr>
              <a:t>Source: Arizona Health Cost Containment System Contract YH19-0001 </a:t>
            </a:r>
            <a:endParaRPr sz="1100">
              <a:solidFill>
                <a:srgbClr val="2B2C4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8"/>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ctr">
              <a:spcBef>
                <a:spcPts val="0"/>
              </a:spcBef>
              <a:spcAft>
                <a:spcPts val="0"/>
              </a:spcAft>
              <a:buNone/>
            </a:pPr>
            <a:r>
              <a:rPr lang="en-US" sz="4800"/>
              <a:t>Other Ways Managed Care Can Invest in Food</a:t>
            </a:r>
            <a:endParaRPr sz="4800"/>
          </a:p>
        </p:txBody>
      </p:sp>
      <p:graphicFrame>
        <p:nvGraphicFramePr>
          <p:cNvPr id="583" name="Google Shape;583;p78"/>
          <p:cNvGraphicFramePr/>
          <p:nvPr/>
        </p:nvGraphicFramePr>
        <p:xfrm>
          <a:off x="465768" y="5081767"/>
          <a:ext cx="3000000" cy="3000000"/>
        </p:xfrm>
        <a:graphic>
          <a:graphicData uri="http://schemas.openxmlformats.org/drawingml/2006/table">
            <a:tbl>
              <a:tblPr>
                <a:noFill/>
                <a:tableStyleId>{4FC3A906-66CD-4C17-A3B3-1C98A1897A05}</a:tableStyleId>
              </a:tblPr>
              <a:tblGrid>
                <a:gridCol w="5106050"/>
                <a:gridCol w="5106050"/>
                <a:gridCol w="5106050"/>
              </a:tblGrid>
              <a:tr h="508000">
                <a:tc>
                  <a:txBody>
                    <a:bodyPr/>
                    <a:lstStyle/>
                    <a:p>
                      <a:pPr indent="0" lvl="0" marL="0" rtl="0" algn="ctr">
                        <a:spcBef>
                          <a:spcPts val="0"/>
                        </a:spcBef>
                        <a:spcAft>
                          <a:spcPts val="0"/>
                        </a:spcAft>
                        <a:buNone/>
                      </a:pPr>
                      <a:r>
                        <a:rPr lang="en-US" sz="3300">
                          <a:latin typeface="Georgia"/>
                          <a:ea typeface="Georgia"/>
                          <a:cs typeface="Georgia"/>
                          <a:sym typeface="Georgia"/>
                        </a:rPr>
                        <a:t>Profit Reinvestment</a:t>
                      </a:r>
                      <a:endParaRPr sz="3300">
                        <a:latin typeface="Georgia"/>
                        <a:ea typeface="Georgia"/>
                        <a:cs typeface="Georgia"/>
                        <a:sym typeface="Georgia"/>
                      </a:endParaRPr>
                    </a:p>
                  </a:txBody>
                  <a:tcPr marT="121900" marB="121900" marR="121850" marL="12185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sz="3300">
                          <a:latin typeface="Georgia"/>
                          <a:ea typeface="Georgia"/>
                          <a:cs typeface="Georgia"/>
                          <a:sym typeface="Georgia"/>
                        </a:rPr>
                        <a:t>Value Added Services</a:t>
                      </a:r>
                      <a:endParaRPr sz="3300">
                        <a:latin typeface="Georgia"/>
                        <a:ea typeface="Georgia"/>
                        <a:cs typeface="Georgia"/>
                        <a:sym typeface="Georgia"/>
                      </a:endParaRPr>
                    </a:p>
                    <a:p>
                      <a:pPr indent="0" lvl="0" marL="0" rtl="0" algn="ctr">
                        <a:spcBef>
                          <a:spcPts val="0"/>
                        </a:spcBef>
                        <a:spcAft>
                          <a:spcPts val="0"/>
                        </a:spcAft>
                        <a:buNone/>
                      </a:pPr>
                      <a:r>
                        <a:rPr lang="en-US" sz="3300">
                          <a:latin typeface="Georgia"/>
                          <a:ea typeface="Georgia"/>
                          <a:cs typeface="Georgia"/>
                          <a:sym typeface="Georgia"/>
                        </a:rPr>
                        <a:t>(VAS)</a:t>
                      </a:r>
                      <a:endParaRPr sz="3300">
                        <a:latin typeface="Georgia"/>
                        <a:ea typeface="Georgia"/>
                        <a:cs typeface="Georgia"/>
                        <a:sym typeface="Georgia"/>
                      </a:endParaRPr>
                    </a:p>
                  </a:txBody>
                  <a:tcPr marT="121900" marB="121900" marR="121850" marL="12185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sz="3300">
                          <a:latin typeface="Georgia"/>
                          <a:ea typeface="Georgia"/>
                          <a:cs typeface="Georgia"/>
                          <a:sym typeface="Georgia"/>
                        </a:rPr>
                        <a:t>In Lieu of Services</a:t>
                      </a:r>
                      <a:endParaRPr sz="3300">
                        <a:latin typeface="Georgia"/>
                        <a:ea typeface="Georgia"/>
                        <a:cs typeface="Georgia"/>
                        <a:sym typeface="Georgia"/>
                      </a:endParaRPr>
                    </a:p>
                    <a:p>
                      <a:pPr indent="0" lvl="0" marL="0" rtl="0" algn="ctr">
                        <a:spcBef>
                          <a:spcPts val="0"/>
                        </a:spcBef>
                        <a:spcAft>
                          <a:spcPts val="0"/>
                        </a:spcAft>
                        <a:buNone/>
                      </a:pPr>
                      <a:r>
                        <a:rPr lang="en-US" sz="3300">
                          <a:latin typeface="Georgia"/>
                          <a:ea typeface="Georgia"/>
                          <a:cs typeface="Georgia"/>
                          <a:sym typeface="Georgia"/>
                        </a:rPr>
                        <a:t>(ILOS)</a:t>
                      </a:r>
                      <a:endParaRPr sz="3300">
                        <a:latin typeface="Georgia"/>
                        <a:ea typeface="Georgia"/>
                        <a:cs typeface="Georgia"/>
                        <a:sym typeface="Georgia"/>
                      </a:endParaRPr>
                    </a:p>
                  </a:txBody>
                  <a:tcPr marT="121900" marB="121900" marR="121850" marL="12185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1"/>
                    </a:solidFill>
                  </a:tcPr>
                </a:tc>
              </a:tr>
            </a:tbl>
          </a:graphicData>
        </a:graphic>
      </p:graphicFrame>
      <p:pic>
        <p:nvPicPr>
          <p:cNvPr id="584" name="Google Shape;584;p78"/>
          <p:cNvPicPr preferRelativeResize="0"/>
          <p:nvPr/>
        </p:nvPicPr>
        <p:blipFill rotWithShape="1">
          <a:blip r:embed="rId3">
            <a:alphaModFix/>
          </a:blip>
          <a:srcRect b="16781" l="0" r="0" t="15906"/>
          <a:stretch/>
        </p:blipFill>
        <p:spPr>
          <a:xfrm>
            <a:off x="1920916" y="3493533"/>
            <a:ext cx="2101113" cy="1414800"/>
          </a:xfrm>
          <a:prstGeom prst="rect">
            <a:avLst/>
          </a:prstGeom>
          <a:noFill/>
          <a:ln>
            <a:noFill/>
          </a:ln>
        </p:spPr>
      </p:pic>
      <p:pic>
        <p:nvPicPr>
          <p:cNvPr id="585" name="Google Shape;585;p78"/>
          <p:cNvPicPr preferRelativeResize="0"/>
          <p:nvPr/>
        </p:nvPicPr>
        <p:blipFill>
          <a:blip r:embed="rId4">
            <a:alphaModFix/>
          </a:blip>
          <a:stretch>
            <a:fillRect/>
          </a:stretch>
        </p:blipFill>
        <p:spPr>
          <a:xfrm>
            <a:off x="7528208" y="3435933"/>
            <a:ext cx="1531967" cy="1529403"/>
          </a:xfrm>
          <a:prstGeom prst="rect">
            <a:avLst/>
          </a:prstGeom>
          <a:noFill/>
          <a:ln>
            <a:noFill/>
          </a:ln>
        </p:spPr>
      </p:pic>
      <p:pic>
        <p:nvPicPr>
          <p:cNvPr id="586" name="Google Shape;586;p78"/>
          <p:cNvPicPr preferRelativeResize="0"/>
          <p:nvPr/>
        </p:nvPicPr>
        <p:blipFill>
          <a:blip r:embed="rId5">
            <a:alphaModFix/>
          </a:blip>
          <a:stretch>
            <a:fillRect/>
          </a:stretch>
        </p:blipFill>
        <p:spPr>
          <a:xfrm>
            <a:off x="12566361" y="3493533"/>
            <a:ext cx="1411895" cy="141424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79"/>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In Lieu of Services (ILOS)</a:t>
            </a:r>
            <a:endParaRPr/>
          </a:p>
        </p:txBody>
      </p:sp>
      <p:sp>
        <p:nvSpPr>
          <p:cNvPr id="593" name="Google Shape;593;p79"/>
          <p:cNvSpPr txBox="1"/>
          <p:nvPr>
            <p:ph idx="1" type="body"/>
          </p:nvPr>
        </p:nvSpPr>
        <p:spPr>
          <a:xfrm>
            <a:off x="1117163" y="2434167"/>
            <a:ext cx="7097700" cy="5801700"/>
          </a:xfrm>
          <a:prstGeom prst="rect">
            <a:avLst/>
          </a:prstGeom>
        </p:spPr>
        <p:txBody>
          <a:bodyPr anchorCtr="0" anchor="t" bIns="60925" lIns="121875" spcFirstLastPara="1" rIns="121875" wrap="square" tIns="60925">
            <a:normAutofit/>
          </a:bodyPr>
          <a:lstStyle/>
          <a:p>
            <a:pPr indent="-539750" lvl="0" marL="609600" rtl="0" algn="l">
              <a:spcBef>
                <a:spcPts val="1300"/>
              </a:spcBef>
              <a:spcAft>
                <a:spcPts val="0"/>
              </a:spcAft>
              <a:buSzPts val="3700"/>
              <a:buChar char="•"/>
            </a:pPr>
            <a:r>
              <a:rPr lang="en-US"/>
              <a:t>Medically appropriate, cost-effective substitute for a state plan service </a:t>
            </a:r>
            <a:endParaRPr/>
          </a:p>
          <a:p>
            <a:pPr indent="-539750" lvl="0" marL="609600" rtl="0" algn="l">
              <a:spcBef>
                <a:spcPts val="1300"/>
              </a:spcBef>
              <a:spcAft>
                <a:spcPts val="0"/>
              </a:spcAft>
              <a:buSzPts val="3700"/>
              <a:buChar char="•"/>
            </a:pPr>
            <a:r>
              <a:rPr i="1" lang="en-US"/>
              <a:t>Example:</a:t>
            </a:r>
            <a:r>
              <a:rPr lang="en-US"/>
              <a:t> MCOs can offer medically tailored meals after a hospital stay </a:t>
            </a:r>
            <a:r>
              <a:rPr b="1" lang="en-US"/>
              <a:t>in lieu of</a:t>
            </a:r>
            <a:r>
              <a:rPr lang="en-US"/>
              <a:t> a future hospital readmission </a:t>
            </a:r>
            <a:endParaRPr/>
          </a:p>
          <a:p>
            <a:pPr indent="0" lvl="0" marL="0" rtl="0" algn="l">
              <a:spcBef>
                <a:spcPts val="1300"/>
              </a:spcBef>
              <a:spcAft>
                <a:spcPts val="1300"/>
              </a:spcAft>
              <a:buNone/>
            </a:pPr>
            <a:r>
              <a:t/>
            </a:r>
            <a:endParaRPr/>
          </a:p>
        </p:txBody>
      </p:sp>
      <p:pic>
        <p:nvPicPr>
          <p:cNvPr id="594" name="Google Shape;594;p79"/>
          <p:cNvPicPr preferRelativeResize="0"/>
          <p:nvPr/>
        </p:nvPicPr>
        <p:blipFill>
          <a:blip r:embed="rId3">
            <a:alphaModFix/>
          </a:blip>
          <a:stretch>
            <a:fillRect/>
          </a:stretch>
        </p:blipFill>
        <p:spPr>
          <a:xfrm>
            <a:off x="9190542" y="2501533"/>
            <a:ext cx="5519048" cy="413928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0"/>
          <p:cNvSpPr/>
          <p:nvPr/>
        </p:nvSpPr>
        <p:spPr>
          <a:xfrm>
            <a:off x="521596" y="8359000"/>
            <a:ext cx="41448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601" name="Google Shape;601;p80"/>
          <p:cNvSpPr txBox="1"/>
          <p:nvPr>
            <p:ph type="title"/>
          </p:nvPr>
        </p:nvSpPr>
        <p:spPr>
          <a:xfrm>
            <a:off x="1117163" y="486833"/>
            <a:ext cx="14015400" cy="1767600"/>
          </a:xfrm>
          <a:prstGeom prst="rect">
            <a:avLst/>
          </a:prstGeom>
        </p:spPr>
        <p:txBody>
          <a:bodyPr anchorCtr="0" anchor="ctr" bIns="60925" lIns="121875" spcFirstLastPara="1" rIns="121875" wrap="square" tIns="60925">
            <a:normAutofit/>
          </a:bodyPr>
          <a:lstStyle/>
          <a:p>
            <a:pPr indent="0" lvl="0" marL="0" rtl="0" algn="l">
              <a:spcBef>
                <a:spcPts val="0"/>
              </a:spcBef>
              <a:spcAft>
                <a:spcPts val="0"/>
              </a:spcAft>
              <a:buNone/>
            </a:pPr>
            <a:r>
              <a:rPr lang="en-US"/>
              <a:t>In Lieu of Services (ILOS)</a:t>
            </a:r>
            <a:endParaRPr/>
          </a:p>
        </p:txBody>
      </p:sp>
      <p:sp>
        <p:nvSpPr>
          <p:cNvPr id="602" name="Google Shape;602;p80"/>
          <p:cNvSpPr txBox="1"/>
          <p:nvPr>
            <p:ph idx="1" type="body"/>
          </p:nvPr>
        </p:nvSpPr>
        <p:spPr>
          <a:xfrm>
            <a:off x="7235073" y="2434167"/>
            <a:ext cx="7897200" cy="5801700"/>
          </a:xfrm>
          <a:prstGeom prst="rect">
            <a:avLst/>
          </a:prstGeom>
        </p:spPr>
        <p:txBody>
          <a:bodyPr anchorCtr="0" anchor="t" bIns="60925" lIns="121875" spcFirstLastPara="1" rIns="121875" wrap="square" tIns="60925">
            <a:normAutofit lnSpcReduction="10000"/>
          </a:bodyPr>
          <a:lstStyle/>
          <a:p>
            <a:pPr indent="0" lvl="0" marL="0" rtl="0" algn="l">
              <a:spcBef>
                <a:spcPts val="1300"/>
              </a:spcBef>
              <a:spcAft>
                <a:spcPts val="0"/>
              </a:spcAft>
              <a:buNone/>
            </a:pPr>
            <a:r>
              <a:rPr lang="en-US"/>
              <a:t>Considerations:</a:t>
            </a:r>
            <a:endParaRPr/>
          </a:p>
          <a:p>
            <a:pPr indent="-508000" lvl="1" marL="1219200" rtl="0" algn="l">
              <a:spcBef>
                <a:spcPts val="1300"/>
              </a:spcBef>
              <a:spcAft>
                <a:spcPts val="0"/>
              </a:spcAft>
              <a:buSzPts val="3200"/>
              <a:buChar char="•"/>
            </a:pPr>
            <a:r>
              <a:rPr lang="en-US"/>
              <a:t>Easier to get approval than 1115 Waivers </a:t>
            </a:r>
            <a:endParaRPr/>
          </a:p>
          <a:p>
            <a:pPr indent="-508000" lvl="1" marL="1219200" rtl="0" algn="l">
              <a:spcBef>
                <a:spcPts val="1300"/>
              </a:spcBef>
              <a:spcAft>
                <a:spcPts val="0"/>
              </a:spcAft>
              <a:buSzPts val="3200"/>
              <a:buChar char="•"/>
            </a:pPr>
            <a:r>
              <a:rPr lang="en-US"/>
              <a:t>Only offered through </a:t>
            </a:r>
            <a:r>
              <a:rPr b="1" lang="en-US"/>
              <a:t>managed care</a:t>
            </a:r>
            <a:r>
              <a:rPr lang="en-US"/>
              <a:t> so certain populations may not benefit, such as some Tribal Members</a:t>
            </a:r>
            <a:endParaRPr/>
          </a:p>
          <a:p>
            <a:pPr indent="-508000" lvl="1" marL="1219200" rtl="0" algn="l">
              <a:spcBef>
                <a:spcPts val="1300"/>
              </a:spcBef>
              <a:spcAft>
                <a:spcPts val="0"/>
              </a:spcAft>
              <a:buSzPts val="3200"/>
              <a:buChar char="•"/>
            </a:pPr>
            <a:r>
              <a:rPr lang="en-US"/>
              <a:t>Cannot cover infrastructure costs </a:t>
            </a:r>
            <a:endParaRPr/>
          </a:p>
          <a:p>
            <a:pPr indent="-508000" lvl="1" marL="1219200" rtl="0" algn="l">
              <a:spcBef>
                <a:spcPts val="1300"/>
              </a:spcBef>
              <a:spcAft>
                <a:spcPts val="0"/>
              </a:spcAft>
              <a:buSzPts val="3200"/>
              <a:buChar char="•"/>
            </a:pPr>
            <a:r>
              <a:rPr lang="en-US"/>
              <a:t>MCOs can decide if they want to offer the service </a:t>
            </a:r>
            <a:endParaRPr/>
          </a:p>
          <a:p>
            <a:pPr indent="0" lvl="0" marL="0" rtl="0" algn="l">
              <a:spcBef>
                <a:spcPts val="1300"/>
              </a:spcBef>
              <a:spcAft>
                <a:spcPts val="1300"/>
              </a:spcAft>
              <a:buNone/>
            </a:pPr>
            <a:r>
              <a:t/>
            </a:r>
            <a:endParaRPr/>
          </a:p>
        </p:txBody>
      </p:sp>
      <p:pic>
        <p:nvPicPr>
          <p:cNvPr id="603" name="Google Shape;603;p80"/>
          <p:cNvPicPr preferRelativeResize="0"/>
          <p:nvPr/>
        </p:nvPicPr>
        <p:blipFill>
          <a:blip r:embed="rId3">
            <a:alphaModFix/>
          </a:blip>
          <a:stretch>
            <a:fillRect/>
          </a:stretch>
        </p:blipFill>
        <p:spPr>
          <a:xfrm>
            <a:off x="1589945" y="2189633"/>
            <a:ext cx="4325697" cy="64806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1"/>
          <p:cNvSpPr txBox="1"/>
          <p:nvPr>
            <p:ph type="title"/>
          </p:nvPr>
        </p:nvSpPr>
        <p:spPr>
          <a:xfrm>
            <a:off x="1117163" y="617133"/>
            <a:ext cx="14015400" cy="1309500"/>
          </a:xfrm>
          <a:prstGeom prst="rect">
            <a:avLst/>
          </a:prstGeom>
        </p:spPr>
        <p:txBody>
          <a:bodyPr anchorCtr="0" anchor="ctr" bIns="60925" lIns="121875" spcFirstLastPara="1" rIns="121875" wrap="square" tIns="60925">
            <a:normAutofit/>
          </a:bodyPr>
          <a:lstStyle/>
          <a:p>
            <a:pPr indent="0" lvl="0" marL="0" marR="0" rtl="0" algn="l">
              <a:lnSpc>
                <a:spcPct val="90000"/>
              </a:lnSpc>
              <a:spcBef>
                <a:spcPts val="0"/>
              </a:spcBef>
              <a:spcAft>
                <a:spcPts val="0"/>
              </a:spcAft>
              <a:buNone/>
            </a:pPr>
            <a:r>
              <a:rPr lang="en-US" sz="5300"/>
              <a:t>Leaving Module 5</a:t>
            </a:r>
            <a:endParaRPr sz="5300"/>
          </a:p>
        </p:txBody>
      </p:sp>
      <p:sp>
        <p:nvSpPr>
          <p:cNvPr id="610" name="Google Shape;610;p81"/>
          <p:cNvSpPr txBox="1"/>
          <p:nvPr>
            <p:ph idx="1" type="body"/>
          </p:nvPr>
        </p:nvSpPr>
        <p:spPr>
          <a:xfrm>
            <a:off x="5427113" y="2569733"/>
            <a:ext cx="9784200" cy="5801700"/>
          </a:xfrm>
          <a:prstGeom prst="rect">
            <a:avLst/>
          </a:prstGeom>
        </p:spPr>
        <p:txBody>
          <a:bodyPr anchorCtr="0" anchor="t" bIns="60925" lIns="121875" spcFirstLastPara="1" rIns="121875" wrap="square" tIns="60925">
            <a:normAutofit/>
          </a:bodyPr>
          <a:lstStyle/>
          <a:p>
            <a:pPr indent="0" lvl="0" marL="0" rtl="0" algn="l">
              <a:lnSpc>
                <a:spcPct val="100000"/>
              </a:lnSpc>
              <a:spcBef>
                <a:spcPts val="0"/>
              </a:spcBef>
              <a:spcAft>
                <a:spcPts val="0"/>
              </a:spcAft>
              <a:buNone/>
            </a:pPr>
            <a:r>
              <a:rPr lang="en-US" sz="3200">
                <a:solidFill>
                  <a:schemeClr val="dk1"/>
                </a:solidFill>
              </a:rPr>
              <a:t>Consider:</a:t>
            </a:r>
            <a:endParaRPr sz="3200">
              <a:solidFill>
                <a:schemeClr val="dk1"/>
              </a:solidFill>
            </a:endParaRPr>
          </a:p>
          <a:p>
            <a:pPr indent="0" lvl="0" marL="0" rtl="0" algn="l">
              <a:lnSpc>
                <a:spcPct val="100000"/>
              </a:lnSpc>
              <a:spcBef>
                <a:spcPts val="0"/>
              </a:spcBef>
              <a:spcAft>
                <a:spcPts val="0"/>
              </a:spcAft>
              <a:buNone/>
            </a:pPr>
            <a:r>
              <a:t/>
            </a:r>
            <a:endParaRPr sz="3100">
              <a:solidFill>
                <a:schemeClr val="dk1"/>
              </a:solidFill>
            </a:endParaRPr>
          </a:p>
          <a:p>
            <a:pPr indent="0" lvl="0" marL="0" rtl="0" algn="l">
              <a:lnSpc>
                <a:spcPct val="100000"/>
              </a:lnSpc>
              <a:spcBef>
                <a:spcPts val="0"/>
              </a:spcBef>
              <a:spcAft>
                <a:spcPts val="0"/>
              </a:spcAft>
              <a:buClr>
                <a:schemeClr val="dk1"/>
              </a:buClr>
              <a:buSzPts val="1500"/>
              <a:buFont typeface="Arial"/>
              <a:buNone/>
            </a:pPr>
            <a:r>
              <a:rPr lang="en-US" sz="2900">
                <a:solidFill>
                  <a:schemeClr val="dk1"/>
                </a:solidFill>
              </a:rPr>
              <a:t>What array of services are most important to address the food and nutrition gaps in Medicaid for children and families and what changes to the systems of food supports would be needed to deliver those benefits?</a:t>
            </a:r>
            <a:endParaRPr sz="5200"/>
          </a:p>
        </p:txBody>
      </p:sp>
      <p:grpSp>
        <p:nvGrpSpPr>
          <p:cNvPr id="611" name="Google Shape;611;p81"/>
          <p:cNvGrpSpPr/>
          <p:nvPr/>
        </p:nvGrpSpPr>
        <p:grpSpPr>
          <a:xfrm>
            <a:off x="1117052" y="2313711"/>
            <a:ext cx="3214714" cy="5218270"/>
            <a:chOff x="8900525" y="682925"/>
            <a:chExt cx="2412000" cy="3913800"/>
          </a:xfrm>
        </p:grpSpPr>
        <p:sp>
          <p:nvSpPr>
            <p:cNvPr id="612" name="Google Shape;612;p81"/>
            <p:cNvSpPr/>
            <p:nvPr/>
          </p:nvSpPr>
          <p:spPr>
            <a:xfrm>
              <a:off x="8900525" y="682925"/>
              <a:ext cx="2412000" cy="3913800"/>
            </a:xfrm>
            <a:prstGeom prst="rect">
              <a:avLst/>
            </a:prstGeom>
            <a:solidFill>
              <a:srgbClr val="C9DEEC"/>
            </a:solidFill>
            <a:ln>
              <a:noFill/>
            </a:ln>
          </p:spPr>
          <p:txBody>
            <a:bodyPr anchorCtr="0" anchor="ctr" bIns="121875" lIns="121875" spcFirstLastPara="1" rIns="121875" wrap="square" tIns="121875">
              <a:noAutofit/>
            </a:bodyPr>
            <a:lstStyle/>
            <a:p>
              <a:pPr indent="0" lvl="0" marL="0" rtl="0" algn="ctr">
                <a:spcBef>
                  <a:spcPts val="0"/>
                </a:spcBef>
                <a:spcAft>
                  <a:spcPts val="0"/>
                </a:spcAft>
                <a:buNone/>
              </a:pPr>
              <a:r>
                <a:t/>
              </a:r>
              <a:endParaRPr sz="1900">
                <a:latin typeface="Georgia"/>
                <a:ea typeface="Georgia"/>
                <a:cs typeface="Georgia"/>
                <a:sym typeface="Georgia"/>
              </a:endParaRPr>
            </a:p>
          </p:txBody>
        </p:sp>
        <p:sp>
          <p:nvSpPr>
            <p:cNvPr id="613" name="Google Shape;613;p81"/>
            <p:cNvSpPr txBox="1"/>
            <p:nvPr/>
          </p:nvSpPr>
          <p:spPr>
            <a:xfrm>
              <a:off x="9054125" y="1487050"/>
              <a:ext cx="2104800" cy="24711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Clr>
                  <a:schemeClr val="dk1"/>
                </a:buClr>
                <a:buSzPts val="1500"/>
                <a:buFont typeface="Arial"/>
                <a:buNone/>
              </a:pPr>
              <a:r>
                <a:rPr lang="en-US" sz="2400">
                  <a:solidFill>
                    <a:schemeClr val="dk1"/>
                  </a:solidFill>
                  <a:latin typeface="Georgia"/>
                  <a:ea typeface="Georgia"/>
                  <a:cs typeface="Georgia"/>
                  <a:sym typeface="Georgia"/>
                </a:rPr>
                <a:t>There are different options to address food insecurity in Medicaid and each has their own rules and opportunities. </a:t>
              </a:r>
              <a:endParaRPr sz="3900">
                <a:solidFill>
                  <a:srgbClr val="2B2C42"/>
                </a:solidFill>
                <a:latin typeface="Georgia"/>
                <a:ea typeface="Georgia"/>
                <a:cs typeface="Georgia"/>
                <a:sym typeface="Georgia"/>
              </a:endParaRPr>
            </a:p>
          </p:txBody>
        </p:sp>
        <p:sp>
          <p:nvSpPr>
            <p:cNvPr id="614" name="Google Shape;614;p81"/>
            <p:cNvSpPr txBox="1"/>
            <p:nvPr/>
          </p:nvSpPr>
          <p:spPr>
            <a:xfrm>
              <a:off x="9054125" y="919475"/>
              <a:ext cx="2104800" cy="3783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US" sz="2800">
                  <a:solidFill>
                    <a:srgbClr val="2B2C42"/>
                  </a:solidFill>
                  <a:latin typeface="Libre Franklin"/>
                  <a:ea typeface="Libre Franklin"/>
                  <a:cs typeface="Libre Franklin"/>
                  <a:sym typeface="Libre Franklin"/>
                </a:rPr>
                <a:t>Key Takeaway</a:t>
              </a:r>
              <a:endParaRPr b="1" sz="2800">
                <a:solidFill>
                  <a:srgbClr val="2B2C42"/>
                </a:solidFill>
                <a:latin typeface="Libre Franklin"/>
                <a:ea typeface="Libre Franklin"/>
                <a:cs typeface="Libre Franklin"/>
                <a:sym typeface="Libre Frankli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22"/>
          <p:cNvGrpSpPr/>
          <p:nvPr/>
        </p:nvGrpSpPr>
        <p:grpSpPr>
          <a:xfrm>
            <a:off x="5823202" y="938646"/>
            <a:ext cx="8511549" cy="7613376"/>
            <a:chOff x="471300" y="573924"/>
            <a:chExt cx="6386216" cy="5710175"/>
          </a:xfrm>
        </p:grpSpPr>
        <p:sp>
          <p:nvSpPr>
            <p:cNvPr id="139" name="Google Shape;139;p22"/>
            <p:cNvSpPr txBox="1"/>
            <p:nvPr/>
          </p:nvSpPr>
          <p:spPr>
            <a:xfrm>
              <a:off x="471300" y="1321447"/>
              <a:ext cx="3380400" cy="1215600"/>
            </a:xfrm>
            <a:prstGeom prst="rect">
              <a:avLst/>
            </a:prstGeom>
            <a:noFill/>
            <a:ln>
              <a:noFill/>
            </a:ln>
          </p:spPr>
          <p:txBody>
            <a:bodyPr anchorCtr="0" anchor="t" bIns="45700" lIns="91400" spcFirstLastPara="1" rIns="91400" wrap="square" tIns="45700">
              <a:normAutofit/>
            </a:bodyPr>
            <a:lstStyle/>
            <a:p>
              <a:pPr indent="0" lvl="0" marL="0" rtl="0" algn="r">
                <a:spcBef>
                  <a:spcPts val="1100"/>
                </a:spcBef>
                <a:spcAft>
                  <a:spcPts val="0"/>
                </a:spcAft>
                <a:buNone/>
              </a:pPr>
              <a:r>
                <a:rPr b="1" lang="en-US" sz="3200">
                  <a:solidFill>
                    <a:srgbClr val="ED7D32"/>
                  </a:solidFill>
                  <a:latin typeface="Libre Franklin"/>
                  <a:ea typeface="Libre Franklin"/>
                  <a:cs typeface="Libre Franklin"/>
                  <a:sym typeface="Libre Franklin"/>
                </a:rPr>
                <a:t>34 Million</a:t>
              </a:r>
              <a:r>
                <a:rPr lang="en-US" sz="3200">
                  <a:solidFill>
                    <a:srgbClr val="44546A"/>
                  </a:solidFill>
                  <a:latin typeface="Libre Franklin"/>
                  <a:ea typeface="Libre Franklin"/>
                  <a:cs typeface="Libre Franklin"/>
                  <a:sym typeface="Libre Franklin"/>
                </a:rPr>
                <a:t> Children and Youth</a:t>
              </a:r>
              <a:endParaRPr sz="3200">
                <a:solidFill>
                  <a:srgbClr val="44546A"/>
                </a:solidFill>
                <a:latin typeface="Libre Franklin"/>
                <a:ea typeface="Libre Franklin"/>
                <a:cs typeface="Libre Franklin"/>
                <a:sym typeface="Libre Franklin"/>
              </a:endParaRPr>
            </a:p>
          </p:txBody>
        </p:sp>
        <p:pic>
          <p:nvPicPr>
            <p:cNvPr id="140" name="Google Shape;140;p22"/>
            <p:cNvPicPr preferRelativeResize="0"/>
            <p:nvPr/>
          </p:nvPicPr>
          <p:blipFill>
            <a:blip r:embed="rId3">
              <a:alphaModFix/>
            </a:blip>
            <a:stretch>
              <a:fillRect/>
            </a:stretch>
          </p:blipFill>
          <p:spPr>
            <a:xfrm>
              <a:off x="4290450" y="573924"/>
              <a:ext cx="2567066" cy="5710175"/>
            </a:xfrm>
            <a:prstGeom prst="rect">
              <a:avLst/>
            </a:prstGeom>
            <a:noFill/>
            <a:ln>
              <a:noFill/>
            </a:ln>
            <a:effectLst>
              <a:outerShdw blurRad="57150" rotWithShape="0" algn="bl" dir="9300000" dist="28575">
                <a:srgbClr val="000000">
                  <a:alpha val="50000"/>
                </a:srgbClr>
              </a:outerShdw>
            </a:effectLst>
          </p:spPr>
        </p:pic>
        <p:sp>
          <p:nvSpPr>
            <p:cNvPr id="141" name="Google Shape;141;p22"/>
            <p:cNvSpPr txBox="1"/>
            <p:nvPr/>
          </p:nvSpPr>
          <p:spPr>
            <a:xfrm>
              <a:off x="1352400" y="4774024"/>
              <a:ext cx="2499300" cy="849000"/>
            </a:xfrm>
            <a:prstGeom prst="rect">
              <a:avLst/>
            </a:prstGeom>
            <a:noFill/>
            <a:ln>
              <a:noFill/>
            </a:ln>
          </p:spPr>
          <p:txBody>
            <a:bodyPr anchorCtr="0" anchor="t" bIns="45700" lIns="91400" spcFirstLastPara="1" rIns="91400" wrap="square" tIns="45700">
              <a:normAutofit/>
            </a:bodyPr>
            <a:lstStyle/>
            <a:p>
              <a:pPr indent="0" lvl="0" marL="0" rtl="0" algn="r">
                <a:spcBef>
                  <a:spcPts val="1100"/>
                </a:spcBef>
                <a:spcAft>
                  <a:spcPts val="0"/>
                </a:spcAft>
                <a:buNone/>
              </a:pPr>
              <a:r>
                <a:rPr b="1" lang="en-US" sz="3200">
                  <a:solidFill>
                    <a:srgbClr val="7F7F7F"/>
                  </a:solidFill>
                  <a:latin typeface="Libre Franklin"/>
                  <a:ea typeface="Libre Franklin"/>
                  <a:cs typeface="Libre Franklin"/>
                  <a:sym typeface="Libre Franklin"/>
                </a:rPr>
                <a:t>51 Million</a:t>
              </a:r>
              <a:r>
                <a:rPr lang="en-US" sz="3200">
                  <a:solidFill>
                    <a:srgbClr val="7F7F7F"/>
                  </a:solidFill>
                  <a:latin typeface="Libre Franklin"/>
                  <a:ea typeface="Libre Franklin"/>
                  <a:cs typeface="Libre Franklin"/>
                  <a:sym typeface="Libre Franklin"/>
                </a:rPr>
                <a:t> </a:t>
              </a:r>
              <a:r>
                <a:rPr lang="en-US" sz="3200">
                  <a:solidFill>
                    <a:srgbClr val="44546A"/>
                  </a:solidFill>
                  <a:latin typeface="Libre Franklin"/>
                  <a:ea typeface="Libre Franklin"/>
                  <a:cs typeface="Libre Franklin"/>
                  <a:sym typeface="Libre Franklin"/>
                </a:rPr>
                <a:t>Adults</a:t>
              </a:r>
              <a:endParaRPr sz="3200">
                <a:solidFill>
                  <a:srgbClr val="44546A"/>
                </a:solidFill>
                <a:latin typeface="Libre Franklin"/>
                <a:ea typeface="Libre Franklin"/>
                <a:cs typeface="Libre Franklin"/>
                <a:sym typeface="Libre Franklin"/>
              </a:endParaRPr>
            </a:p>
          </p:txBody>
        </p:sp>
      </p:grpSp>
      <p:sp>
        <p:nvSpPr>
          <p:cNvPr id="142" name="Google Shape;142;p22"/>
          <p:cNvSpPr txBox="1"/>
          <p:nvPr/>
        </p:nvSpPr>
        <p:spPr>
          <a:xfrm>
            <a:off x="931336" y="4145667"/>
            <a:ext cx="6051600" cy="1024800"/>
          </a:xfrm>
          <a:prstGeom prst="rect">
            <a:avLst/>
          </a:prstGeom>
          <a:noFill/>
          <a:ln>
            <a:noFill/>
          </a:ln>
        </p:spPr>
        <p:txBody>
          <a:bodyPr anchorCtr="0" anchor="t" bIns="121875" lIns="121875" spcFirstLastPara="1" rIns="121875" wrap="square" tIns="121875">
            <a:noAutofit/>
          </a:bodyPr>
          <a:lstStyle/>
          <a:p>
            <a:pPr indent="0" lvl="0" marL="0" rtl="0" algn="ctr">
              <a:spcBef>
                <a:spcPts val="0"/>
              </a:spcBef>
              <a:spcAft>
                <a:spcPts val="0"/>
              </a:spcAft>
              <a:buNone/>
            </a:pPr>
            <a:r>
              <a:rPr b="1" lang="en-US" sz="4500">
                <a:solidFill>
                  <a:srgbClr val="2B2C42"/>
                </a:solidFill>
                <a:latin typeface="Libre Franklin"/>
                <a:ea typeface="Libre Franklin"/>
                <a:cs typeface="Libre Franklin"/>
                <a:sym typeface="Libre Franklin"/>
              </a:rPr>
              <a:t>Medicaid Enrollment </a:t>
            </a:r>
            <a:endParaRPr b="1" sz="4500">
              <a:solidFill>
                <a:srgbClr val="2B2C42"/>
              </a:solidFill>
              <a:latin typeface="Libre Franklin"/>
              <a:ea typeface="Libre Franklin"/>
              <a:cs typeface="Libre Franklin"/>
              <a:sym typeface="Libre Franklin"/>
            </a:endParaRPr>
          </a:p>
        </p:txBody>
      </p:sp>
      <p:sp>
        <p:nvSpPr>
          <p:cNvPr id="143" name="Google Shape;143;p22"/>
          <p:cNvSpPr txBox="1"/>
          <p:nvPr/>
        </p:nvSpPr>
        <p:spPr>
          <a:xfrm>
            <a:off x="9707740" y="8619333"/>
            <a:ext cx="5611800" cy="461700"/>
          </a:xfrm>
          <a:prstGeom prst="rect">
            <a:avLst/>
          </a:prstGeom>
          <a:noFill/>
          <a:ln>
            <a:noFill/>
          </a:ln>
        </p:spPr>
        <p:txBody>
          <a:bodyPr anchorCtr="0" anchor="t" bIns="121875" lIns="121875" spcFirstLastPara="1" rIns="121875" wrap="square" tIns="121875">
            <a:spAutoFit/>
          </a:bodyPr>
          <a:lstStyle/>
          <a:p>
            <a:pPr indent="0" lvl="0" marL="0" rtl="0" algn="l">
              <a:spcBef>
                <a:spcPts val="0"/>
              </a:spcBef>
              <a:spcAft>
                <a:spcPts val="0"/>
              </a:spcAft>
              <a:buNone/>
            </a:pPr>
            <a:r>
              <a:rPr lang="en-US" sz="1400">
                <a:solidFill>
                  <a:schemeClr val="dk1"/>
                </a:solidFill>
              </a:rPr>
              <a:t>Source: </a:t>
            </a:r>
            <a:r>
              <a:rPr lang="en-US" sz="1400">
                <a:solidFill>
                  <a:schemeClr val="dk1"/>
                </a:solidFill>
              </a:rPr>
              <a:t>July 2023 Medicaid and CHIP Enrollment Snapshot, CMS</a:t>
            </a:r>
            <a:endParaRPr sz="1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nvSpPr>
        <p:spPr>
          <a:xfrm>
            <a:off x="4560218" y="7788933"/>
            <a:ext cx="11689500" cy="1354500"/>
          </a:xfrm>
          <a:prstGeom prst="rect">
            <a:avLst/>
          </a:prstGeom>
          <a:noFill/>
          <a:ln>
            <a:noFill/>
          </a:ln>
        </p:spPr>
        <p:txBody>
          <a:bodyPr anchorCtr="0" anchor="t" bIns="121875" lIns="121875" spcFirstLastPara="1" rIns="121875" wrap="square" tIns="121875">
            <a:spAutoFit/>
          </a:bodyPr>
          <a:lstStyle/>
          <a:p>
            <a:pPr indent="0" lvl="0" marL="0" marR="0" rtl="0" algn="r">
              <a:lnSpc>
                <a:spcPct val="100000"/>
              </a:lnSpc>
              <a:spcBef>
                <a:spcPts val="0"/>
              </a:spcBef>
              <a:spcAft>
                <a:spcPts val="0"/>
              </a:spcAft>
              <a:buClr>
                <a:srgbClr val="000000"/>
              </a:buClr>
              <a:buSzPts val="1300"/>
              <a:buFont typeface="Arial"/>
              <a:buNone/>
            </a:pPr>
            <a:r>
              <a:rPr i="0" lang="en-US" sz="900" u="none" cap="none" strike="noStrike">
                <a:solidFill>
                  <a:schemeClr val="dk1"/>
                </a:solidFill>
                <a:latin typeface="Libre Franklin"/>
                <a:ea typeface="Libre Franklin"/>
                <a:cs typeface="Libre Franklin"/>
                <a:sym typeface="Libre Franklin"/>
              </a:rPr>
              <a:t>Sources:</a:t>
            </a:r>
            <a:endParaRPr sz="900">
              <a:solidFill>
                <a:schemeClr val="dk1"/>
              </a:solidFill>
              <a:latin typeface="Libre Franklin"/>
              <a:ea typeface="Libre Franklin"/>
              <a:cs typeface="Libre Franklin"/>
              <a:sym typeface="Libre Franklin"/>
            </a:endParaRPr>
          </a:p>
          <a:p>
            <a:pPr indent="0" lvl="0" marL="0" marR="0" rtl="0" algn="r">
              <a:lnSpc>
                <a:spcPct val="100000"/>
              </a:lnSpc>
              <a:spcBef>
                <a:spcPts val="0"/>
              </a:spcBef>
              <a:spcAft>
                <a:spcPts val="0"/>
              </a:spcAft>
              <a:buClr>
                <a:srgbClr val="000000"/>
              </a:buClr>
              <a:buSzPts val="1300"/>
              <a:buFont typeface="Arial"/>
              <a:buNone/>
            </a:pPr>
            <a:r>
              <a:t/>
            </a:r>
            <a:endParaRPr b="1" sz="900">
              <a:solidFill>
                <a:schemeClr val="dk1"/>
              </a:solidFill>
              <a:latin typeface="Libre Franklin"/>
              <a:ea typeface="Libre Franklin"/>
              <a:cs typeface="Libre Franklin"/>
              <a:sym typeface="Libre Franklin"/>
            </a:endParaRPr>
          </a:p>
          <a:p>
            <a:pPr indent="0" lvl="0" marL="0" marR="0" rtl="0" algn="r">
              <a:lnSpc>
                <a:spcPct val="100000"/>
              </a:lnSpc>
              <a:spcBef>
                <a:spcPts val="0"/>
              </a:spcBef>
              <a:spcAft>
                <a:spcPts val="0"/>
              </a:spcAft>
              <a:buClr>
                <a:srgbClr val="000000"/>
              </a:buClr>
              <a:buSzPts val="1300"/>
              <a:buFont typeface="Arial"/>
              <a:buNone/>
            </a:pPr>
            <a:r>
              <a:rPr b="1" i="0" lang="en-US" sz="900" u="none" cap="none" strike="noStrike">
                <a:solidFill>
                  <a:schemeClr val="dk1"/>
                </a:solidFill>
                <a:latin typeface="Libre Franklin"/>
                <a:ea typeface="Libre Franklin"/>
                <a:cs typeface="Libre Franklin"/>
                <a:sym typeface="Libre Franklin"/>
              </a:rPr>
              <a:t>Medicaid Expenditures</a:t>
            </a:r>
            <a:r>
              <a:rPr b="1" lang="en-US" sz="900">
                <a:solidFill>
                  <a:schemeClr val="dk1"/>
                </a:solidFill>
                <a:latin typeface="Libre Franklin"/>
                <a:ea typeface="Libre Franklin"/>
                <a:cs typeface="Libre Franklin"/>
                <a:sym typeface="Libre Franklin"/>
              </a:rPr>
              <a:t>: </a:t>
            </a:r>
            <a:r>
              <a:rPr lang="en-US" sz="900">
                <a:solidFill>
                  <a:schemeClr val="dk1"/>
                </a:solidFill>
                <a:latin typeface="Libre Franklin"/>
                <a:ea typeface="Libre Franklin"/>
                <a:cs typeface="Libre Franklin"/>
                <a:sym typeface="Libre Franklin"/>
              </a:rPr>
              <a:t>Centers for Medicare &amp; Medicaid Services. (n.d.). </a:t>
            </a:r>
            <a:r>
              <a:rPr i="1" lang="en-US" sz="900">
                <a:solidFill>
                  <a:schemeClr val="dk1"/>
                </a:solidFill>
                <a:latin typeface="Libre Franklin"/>
                <a:ea typeface="Libre Franklin"/>
                <a:cs typeface="Libre Franklin"/>
                <a:sym typeface="Libre Franklin"/>
              </a:rPr>
              <a:t>Annual Medicaid &amp; CHIP expenditures</a:t>
            </a:r>
            <a:r>
              <a:rPr lang="en-US" sz="900">
                <a:solidFill>
                  <a:schemeClr val="dk1"/>
                </a:solidFill>
                <a:latin typeface="Libre Franklin"/>
                <a:ea typeface="Libre Franklin"/>
                <a:cs typeface="Libre Franklin"/>
                <a:sym typeface="Libre Franklin"/>
              </a:rPr>
              <a:t>. Medicaid.gov. Retrieved October 23, 2023, from </a:t>
            </a:r>
            <a:r>
              <a:rPr lang="en-US" sz="900" u="sng">
                <a:solidFill>
                  <a:schemeClr val="dk1"/>
                </a:solidFill>
                <a:latin typeface="Libre Franklin"/>
                <a:ea typeface="Libre Franklin"/>
                <a:cs typeface="Libre Franklin"/>
                <a:sym typeface="Libre Franklin"/>
                <a:hlinkClick r:id="rId3">
                  <a:extLst>
                    <a:ext uri="{A12FA001-AC4F-418D-AE19-62706E023703}">
                      <ahyp:hlinkClr val="tx"/>
                    </a:ext>
                  </a:extLst>
                </a:hlinkClick>
              </a:rPr>
              <a:t>https://www.medicaid.gov/state-overviews/scorecard/annual-medicaid-chip-expenditures/index.html</a:t>
            </a:r>
            <a:r>
              <a:rPr lang="en-US" sz="900">
                <a:solidFill>
                  <a:schemeClr val="dk1"/>
                </a:solidFill>
                <a:latin typeface="Libre Franklin"/>
                <a:ea typeface="Libre Franklin"/>
                <a:cs typeface="Libre Franklin"/>
                <a:sym typeface="Libre Franklin"/>
              </a:rPr>
              <a:t> </a:t>
            </a:r>
            <a:endParaRPr sz="900">
              <a:solidFill>
                <a:schemeClr val="dk1"/>
              </a:solidFill>
              <a:latin typeface="Libre Franklin"/>
              <a:ea typeface="Libre Franklin"/>
              <a:cs typeface="Libre Franklin"/>
              <a:sym typeface="Libre Franklin"/>
            </a:endParaRPr>
          </a:p>
          <a:p>
            <a:pPr indent="0" lvl="0" marL="0" marR="0" rtl="0" algn="r">
              <a:lnSpc>
                <a:spcPct val="100000"/>
              </a:lnSpc>
              <a:spcBef>
                <a:spcPts val="0"/>
              </a:spcBef>
              <a:spcAft>
                <a:spcPts val="0"/>
              </a:spcAft>
              <a:buNone/>
            </a:pPr>
            <a:r>
              <a:rPr b="1" lang="en-US" sz="900">
                <a:solidFill>
                  <a:schemeClr val="dk1"/>
                </a:solidFill>
                <a:latin typeface="Libre Franklin"/>
                <a:ea typeface="Libre Franklin"/>
                <a:cs typeface="Libre Franklin"/>
                <a:sym typeface="Libre Franklin"/>
              </a:rPr>
              <a:t>SNAP Expenditures</a:t>
            </a:r>
            <a:r>
              <a:rPr b="1" i="0" lang="en-US" sz="900" u="none" cap="none" strike="noStrike">
                <a:solidFill>
                  <a:schemeClr val="dk1"/>
                </a:solidFill>
                <a:latin typeface="Libre Franklin"/>
                <a:ea typeface="Libre Franklin"/>
                <a:cs typeface="Libre Franklin"/>
                <a:sym typeface="Libre Franklin"/>
              </a:rPr>
              <a:t>:</a:t>
            </a:r>
            <a:r>
              <a:rPr b="1" lang="en-US" sz="900">
                <a:solidFill>
                  <a:schemeClr val="dk1"/>
                </a:solidFill>
                <a:latin typeface="Libre Franklin"/>
                <a:ea typeface="Libre Franklin"/>
                <a:cs typeface="Libre Franklin"/>
                <a:sym typeface="Libre Franklin"/>
              </a:rPr>
              <a:t> </a:t>
            </a:r>
            <a:r>
              <a:rPr lang="en-US" sz="900">
                <a:solidFill>
                  <a:schemeClr val="dk1"/>
                </a:solidFill>
                <a:latin typeface="Libre Franklin"/>
                <a:ea typeface="Libre Franklin"/>
                <a:cs typeface="Libre Franklin"/>
                <a:sym typeface="Libre Franklin"/>
              </a:rPr>
              <a:t>Center on Budget and Policy Priorities. (2022, June 9). </a:t>
            </a:r>
            <a:r>
              <a:rPr i="1" lang="en-US" sz="900">
                <a:solidFill>
                  <a:schemeClr val="dk1"/>
                </a:solidFill>
                <a:latin typeface="Libre Franklin"/>
                <a:ea typeface="Libre Franklin"/>
                <a:cs typeface="Libre Franklin"/>
                <a:sym typeface="Libre Franklin"/>
              </a:rPr>
              <a:t>Policy basics: The Supplemental Nutrition Assistance Program (SNAP)</a:t>
            </a:r>
            <a:r>
              <a:rPr lang="en-US" sz="900">
                <a:solidFill>
                  <a:schemeClr val="dk1"/>
                </a:solidFill>
                <a:latin typeface="Libre Franklin"/>
                <a:ea typeface="Libre Franklin"/>
                <a:cs typeface="Libre Franklin"/>
                <a:sym typeface="Libre Franklin"/>
              </a:rPr>
              <a:t>. Retrieved October 23, 2023, from </a:t>
            </a:r>
            <a:r>
              <a:rPr lang="en-US" sz="900" u="sng">
                <a:solidFill>
                  <a:schemeClr val="dk1"/>
                </a:solidFill>
                <a:latin typeface="Libre Franklin"/>
                <a:ea typeface="Libre Franklin"/>
                <a:cs typeface="Libre Franklin"/>
                <a:sym typeface="Libre Franklin"/>
                <a:hlinkClick r:id="rId4">
                  <a:extLst>
                    <a:ext uri="{A12FA001-AC4F-418D-AE19-62706E023703}">
                      <ahyp:hlinkClr val="tx"/>
                    </a:ext>
                  </a:extLst>
                </a:hlinkClick>
              </a:rPr>
              <a:t>https://www.cbpp.org/research/food-assistance/the-supplemental-nutrition-assistance-program-snap</a:t>
            </a:r>
            <a:r>
              <a:rPr lang="en-US" sz="900">
                <a:solidFill>
                  <a:schemeClr val="dk1"/>
                </a:solidFill>
                <a:latin typeface="Libre Franklin"/>
                <a:ea typeface="Libre Franklin"/>
                <a:cs typeface="Libre Franklin"/>
                <a:sym typeface="Libre Franklin"/>
              </a:rPr>
              <a:t> </a:t>
            </a:r>
            <a:endParaRPr sz="900">
              <a:solidFill>
                <a:schemeClr val="dk1"/>
              </a:solidFill>
              <a:latin typeface="Libre Franklin"/>
              <a:ea typeface="Libre Franklin"/>
              <a:cs typeface="Libre Franklin"/>
              <a:sym typeface="Libre Franklin"/>
            </a:endParaRPr>
          </a:p>
          <a:p>
            <a:pPr indent="0" lvl="0" marL="0" marR="0" rtl="0" algn="r">
              <a:lnSpc>
                <a:spcPct val="100000"/>
              </a:lnSpc>
              <a:spcBef>
                <a:spcPts val="0"/>
              </a:spcBef>
              <a:spcAft>
                <a:spcPts val="0"/>
              </a:spcAft>
              <a:buNone/>
            </a:pPr>
            <a:r>
              <a:rPr b="1" i="0" lang="en-US" sz="900" u="none" cap="none" strike="noStrike">
                <a:solidFill>
                  <a:schemeClr val="dk1"/>
                </a:solidFill>
                <a:latin typeface="Libre Franklin"/>
                <a:ea typeface="Libre Franklin"/>
                <a:cs typeface="Libre Franklin"/>
                <a:sym typeface="Libre Franklin"/>
              </a:rPr>
              <a:t>Annual Food Costs:</a:t>
            </a:r>
            <a:r>
              <a:rPr b="1" lang="en-US" sz="900">
                <a:solidFill>
                  <a:schemeClr val="dk1"/>
                </a:solidFill>
                <a:latin typeface="Libre Franklin"/>
                <a:ea typeface="Libre Franklin"/>
                <a:cs typeface="Libre Franklin"/>
                <a:sym typeface="Libre Franklin"/>
              </a:rPr>
              <a:t> </a:t>
            </a:r>
            <a:r>
              <a:rPr i="1" lang="en-US" sz="900">
                <a:solidFill>
                  <a:schemeClr val="dk1"/>
                </a:solidFill>
                <a:latin typeface="Libre Franklin"/>
                <a:ea typeface="Libre Franklin"/>
                <a:cs typeface="Libre Franklin"/>
                <a:sym typeface="Libre Franklin"/>
              </a:rPr>
              <a:t>Consumer expenditures--2022</a:t>
            </a:r>
            <a:r>
              <a:rPr lang="en-US" sz="900">
                <a:solidFill>
                  <a:schemeClr val="dk1"/>
                </a:solidFill>
                <a:latin typeface="Libre Franklin"/>
                <a:ea typeface="Libre Franklin"/>
                <a:cs typeface="Libre Franklin"/>
                <a:sym typeface="Libre Franklin"/>
              </a:rPr>
              <a:t>. (2023, September 8). U.S. Bureau of Labor Statistics. Retrieved October 23, 2023, from </a:t>
            </a:r>
            <a:r>
              <a:rPr lang="en-US" sz="900" u="sng">
                <a:solidFill>
                  <a:schemeClr val="dk1"/>
                </a:solidFill>
                <a:latin typeface="Libre Franklin"/>
                <a:ea typeface="Libre Franklin"/>
                <a:cs typeface="Libre Franklin"/>
                <a:sym typeface="Libre Franklin"/>
                <a:hlinkClick r:id="rId5">
                  <a:extLst>
                    <a:ext uri="{A12FA001-AC4F-418D-AE19-62706E023703}">
                      <ahyp:hlinkClr val="tx"/>
                    </a:ext>
                  </a:extLst>
                </a:hlinkClick>
              </a:rPr>
              <a:t>https://www.bls.gov/news.release/cesan.nr0.htm</a:t>
            </a:r>
            <a:r>
              <a:rPr lang="en-US" sz="900">
                <a:solidFill>
                  <a:schemeClr val="dk1"/>
                </a:solidFill>
                <a:latin typeface="Libre Franklin"/>
                <a:ea typeface="Libre Franklin"/>
                <a:cs typeface="Libre Franklin"/>
                <a:sym typeface="Libre Franklin"/>
              </a:rPr>
              <a:t> </a:t>
            </a:r>
            <a:endParaRPr sz="900">
              <a:solidFill>
                <a:schemeClr val="dk1"/>
              </a:solidFill>
              <a:latin typeface="Libre Franklin"/>
              <a:ea typeface="Libre Franklin"/>
              <a:cs typeface="Libre Franklin"/>
              <a:sym typeface="Libre Franklin"/>
            </a:endParaRPr>
          </a:p>
          <a:p>
            <a:pPr indent="0" lvl="0" marL="0" marR="0" rtl="0" algn="r">
              <a:lnSpc>
                <a:spcPct val="100000"/>
              </a:lnSpc>
              <a:spcBef>
                <a:spcPts val="0"/>
              </a:spcBef>
              <a:spcAft>
                <a:spcPts val="0"/>
              </a:spcAft>
              <a:buClr>
                <a:srgbClr val="000000"/>
              </a:buClr>
              <a:buSzPts val="1300"/>
              <a:buFont typeface="Arial"/>
              <a:buNone/>
            </a:pPr>
            <a:r>
              <a:t/>
            </a:r>
            <a:endParaRPr i="0" sz="900" u="none" cap="none" strike="noStrike">
              <a:solidFill>
                <a:schemeClr val="dk1"/>
              </a:solidFill>
              <a:latin typeface="Libre Franklin"/>
              <a:ea typeface="Libre Franklin"/>
              <a:cs typeface="Libre Franklin"/>
              <a:sym typeface="Libre Franklin"/>
            </a:endParaRPr>
          </a:p>
        </p:txBody>
      </p:sp>
      <p:sp>
        <p:nvSpPr>
          <p:cNvPr id="150" name="Google Shape;150;p23"/>
          <p:cNvSpPr txBox="1"/>
          <p:nvPr/>
        </p:nvSpPr>
        <p:spPr>
          <a:xfrm>
            <a:off x="1809660" y="2760333"/>
            <a:ext cx="3045300" cy="911100"/>
          </a:xfrm>
          <a:prstGeom prst="rect">
            <a:avLst/>
          </a:prstGeom>
          <a:noFill/>
          <a:ln>
            <a:noFill/>
          </a:ln>
        </p:spPr>
        <p:txBody>
          <a:bodyPr anchorCtr="0" anchor="t" bIns="60925" lIns="121875" spcFirstLastPara="1" rIns="121875" wrap="square" tIns="60925">
            <a:noAutofit/>
          </a:bodyPr>
          <a:lstStyle/>
          <a:p>
            <a:pPr indent="0" lvl="0" marL="0" marR="0" rtl="0" algn="ctr">
              <a:lnSpc>
                <a:spcPct val="100000"/>
              </a:lnSpc>
              <a:spcBef>
                <a:spcPts val="0"/>
              </a:spcBef>
              <a:spcAft>
                <a:spcPts val="0"/>
              </a:spcAft>
              <a:buClr>
                <a:schemeClr val="accent4"/>
              </a:buClr>
              <a:buSzPts val="2400"/>
              <a:buFont typeface="Arial"/>
              <a:buNone/>
            </a:pPr>
            <a:r>
              <a:rPr b="1" i="0" lang="en-US" sz="2400" u="none" cap="none" strike="noStrike">
                <a:solidFill>
                  <a:schemeClr val="dk2"/>
                </a:solidFill>
                <a:latin typeface="Libre Franklin"/>
                <a:ea typeface="Libre Franklin"/>
                <a:cs typeface="Libre Franklin"/>
                <a:sym typeface="Libre Franklin"/>
              </a:rPr>
              <a:t>Annual Medicaid Expenditures</a:t>
            </a:r>
            <a:r>
              <a:rPr b="1" lang="en-US" sz="2400">
                <a:solidFill>
                  <a:schemeClr val="dk2"/>
                </a:solidFill>
                <a:latin typeface="Libre Franklin"/>
                <a:ea typeface="Libre Franklin"/>
                <a:cs typeface="Libre Franklin"/>
                <a:sym typeface="Libre Franklin"/>
              </a:rPr>
              <a:t> </a:t>
            </a:r>
            <a:br>
              <a:rPr b="1" lang="en-US" sz="2400">
                <a:solidFill>
                  <a:schemeClr val="dk2"/>
                </a:solidFill>
                <a:latin typeface="Libre Franklin"/>
                <a:ea typeface="Libre Franklin"/>
                <a:cs typeface="Libre Franklin"/>
                <a:sym typeface="Libre Franklin"/>
              </a:rPr>
            </a:br>
            <a:endParaRPr baseline="-25000" sz="1900">
              <a:solidFill>
                <a:schemeClr val="dk2"/>
              </a:solidFill>
              <a:latin typeface="Libre Franklin"/>
              <a:ea typeface="Libre Franklin"/>
              <a:cs typeface="Libre Franklin"/>
              <a:sym typeface="Libre Franklin"/>
            </a:endParaRPr>
          </a:p>
        </p:txBody>
      </p:sp>
      <p:sp>
        <p:nvSpPr>
          <p:cNvPr id="151" name="Google Shape;151;p23"/>
          <p:cNvSpPr txBox="1"/>
          <p:nvPr/>
        </p:nvSpPr>
        <p:spPr>
          <a:xfrm>
            <a:off x="2040369" y="6010317"/>
            <a:ext cx="2583900" cy="911100"/>
          </a:xfrm>
          <a:prstGeom prst="rect">
            <a:avLst/>
          </a:prstGeom>
          <a:noFill/>
          <a:ln>
            <a:noFill/>
          </a:ln>
        </p:spPr>
        <p:txBody>
          <a:bodyPr anchorCtr="0" anchor="t" bIns="60925" lIns="121875" spcFirstLastPara="1" rIns="121875" wrap="square" tIns="60925">
            <a:noAutofit/>
          </a:bodyPr>
          <a:lstStyle/>
          <a:p>
            <a:pPr indent="0" lvl="0" marL="0" marR="0" rtl="0" algn="ctr">
              <a:lnSpc>
                <a:spcPct val="100000"/>
              </a:lnSpc>
              <a:spcBef>
                <a:spcPts val="0"/>
              </a:spcBef>
              <a:spcAft>
                <a:spcPts val="0"/>
              </a:spcAft>
              <a:buClr>
                <a:schemeClr val="accent4"/>
              </a:buClr>
              <a:buSzPts val="2400"/>
              <a:buFont typeface="Arial"/>
              <a:buNone/>
            </a:pPr>
            <a:r>
              <a:rPr b="1" i="0" lang="en-US" sz="2400" u="none" cap="none" strike="noStrike">
                <a:solidFill>
                  <a:schemeClr val="dk2"/>
                </a:solidFill>
                <a:latin typeface="Libre Franklin"/>
                <a:ea typeface="Libre Franklin"/>
                <a:cs typeface="Libre Franklin"/>
                <a:sym typeface="Libre Franklin"/>
              </a:rPr>
              <a:t>Annual SNAP Expenditures</a:t>
            </a:r>
            <a:r>
              <a:rPr b="1" lang="en-US" sz="2400">
                <a:solidFill>
                  <a:schemeClr val="dk2"/>
                </a:solidFill>
                <a:latin typeface="Libre Franklin"/>
                <a:ea typeface="Libre Franklin"/>
                <a:cs typeface="Libre Franklin"/>
                <a:sym typeface="Libre Franklin"/>
              </a:rPr>
              <a:t> </a:t>
            </a:r>
            <a:endParaRPr b="1" sz="1900">
              <a:solidFill>
                <a:schemeClr val="dk2"/>
              </a:solidFill>
              <a:latin typeface="Libre Franklin"/>
              <a:ea typeface="Libre Franklin"/>
              <a:cs typeface="Libre Franklin"/>
              <a:sym typeface="Libre Franklin"/>
            </a:endParaRPr>
          </a:p>
        </p:txBody>
      </p:sp>
      <p:pic>
        <p:nvPicPr>
          <p:cNvPr id="152" name="Google Shape;152;p23"/>
          <p:cNvPicPr preferRelativeResize="0"/>
          <p:nvPr/>
        </p:nvPicPr>
        <p:blipFill>
          <a:blip r:embed="rId6">
            <a:alphaModFix/>
          </a:blip>
          <a:stretch>
            <a:fillRect/>
          </a:stretch>
        </p:blipFill>
        <p:spPr>
          <a:xfrm>
            <a:off x="5215236" y="1288993"/>
            <a:ext cx="3491335" cy="3491335"/>
          </a:xfrm>
          <a:prstGeom prst="rect">
            <a:avLst/>
          </a:prstGeom>
          <a:noFill/>
          <a:ln>
            <a:noFill/>
          </a:ln>
        </p:spPr>
      </p:pic>
      <p:pic>
        <p:nvPicPr>
          <p:cNvPr id="153" name="Google Shape;153;p23"/>
          <p:cNvPicPr preferRelativeResize="0"/>
          <p:nvPr/>
        </p:nvPicPr>
        <p:blipFill>
          <a:blip r:embed="rId6">
            <a:alphaModFix/>
          </a:blip>
          <a:stretch>
            <a:fillRect/>
          </a:stretch>
        </p:blipFill>
        <p:spPr>
          <a:xfrm>
            <a:off x="6042072" y="5366148"/>
            <a:ext cx="1837649" cy="1837649"/>
          </a:xfrm>
          <a:prstGeom prst="rect">
            <a:avLst/>
          </a:prstGeom>
          <a:noFill/>
          <a:ln>
            <a:noFill/>
          </a:ln>
        </p:spPr>
      </p:pic>
      <p:sp>
        <p:nvSpPr>
          <p:cNvPr id="154" name="Google Shape;154;p23"/>
          <p:cNvSpPr txBox="1"/>
          <p:nvPr>
            <p:ph idx="4294967295" type="title"/>
          </p:nvPr>
        </p:nvSpPr>
        <p:spPr>
          <a:xfrm>
            <a:off x="8808125" y="2399150"/>
            <a:ext cx="5388000" cy="1272300"/>
          </a:xfrm>
          <a:prstGeom prst="rect">
            <a:avLst/>
          </a:prstGeom>
          <a:noFill/>
          <a:ln>
            <a:noFill/>
          </a:ln>
        </p:spPr>
        <p:txBody>
          <a:bodyPr anchorCtr="0" anchor="b" bIns="60925" lIns="121875" spcFirstLastPara="1" rIns="121875" wrap="square" tIns="60925">
            <a:normAutofit/>
          </a:bodyPr>
          <a:lstStyle/>
          <a:p>
            <a:pPr indent="0" lvl="0" marL="0" rtl="0" algn="ctr">
              <a:lnSpc>
                <a:spcPct val="90000"/>
              </a:lnSpc>
              <a:spcBef>
                <a:spcPts val="0"/>
              </a:spcBef>
              <a:spcAft>
                <a:spcPts val="0"/>
              </a:spcAft>
              <a:buSzPts val="4000"/>
              <a:buNone/>
            </a:pPr>
            <a:r>
              <a:rPr lang="en-US" sz="6700"/>
              <a:t>$626 Billion</a:t>
            </a:r>
            <a:endParaRPr sz="6700"/>
          </a:p>
        </p:txBody>
      </p:sp>
      <p:sp>
        <p:nvSpPr>
          <p:cNvPr id="155" name="Google Shape;155;p23"/>
          <p:cNvSpPr txBox="1"/>
          <p:nvPr>
            <p:ph idx="4294967295" type="title"/>
          </p:nvPr>
        </p:nvSpPr>
        <p:spPr>
          <a:xfrm>
            <a:off x="8808125" y="5649116"/>
            <a:ext cx="5388000" cy="1272300"/>
          </a:xfrm>
          <a:prstGeom prst="rect">
            <a:avLst/>
          </a:prstGeom>
          <a:noFill/>
          <a:ln>
            <a:noFill/>
          </a:ln>
        </p:spPr>
        <p:txBody>
          <a:bodyPr anchorCtr="0" anchor="b" bIns="60925" lIns="121875" spcFirstLastPara="1" rIns="121875" wrap="square" tIns="60925">
            <a:normAutofit/>
          </a:bodyPr>
          <a:lstStyle/>
          <a:p>
            <a:pPr indent="0" lvl="0" marL="0" rtl="0" algn="ctr">
              <a:lnSpc>
                <a:spcPct val="90000"/>
              </a:lnSpc>
              <a:spcBef>
                <a:spcPts val="0"/>
              </a:spcBef>
              <a:spcAft>
                <a:spcPts val="0"/>
              </a:spcAft>
              <a:buSzPts val="4000"/>
              <a:buNone/>
            </a:pPr>
            <a:r>
              <a:rPr lang="en-US" sz="6700"/>
              <a:t>$111 Billion</a:t>
            </a:r>
            <a:endParaRPr sz="6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idx="4294967295" type="body"/>
          </p:nvPr>
        </p:nvSpPr>
        <p:spPr>
          <a:xfrm>
            <a:off x="1707733" y="960500"/>
            <a:ext cx="12834300" cy="25620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Objectives:</a:t>
            </a:r>
            <a:r>
              <a:rPr lang="en-US" sz="2400">
                <a:solidFill>
                  <a:srgbClr val="2B2C42"/>
                </a:solidFill>
                <a:latin typeface="Libre Franklin"/>
                <a:ea typeface="Libre Franklin"/>
                <a:cs typeface="Libre Franklin"/>
                <a:sym typeface="Libre Franklin"/>
              </a:rPr>
              <a:t> </a:t>
            </a:r>
            <a:r>
              <a:rPr lang="en-US" sz="2400">
                <a:solidFill>
                  <a:srgbClr val="2B2C42"/>
                </a:solidFill>
                <a:highlight>
                  <a:srgbClr val="FFFFFF"/>
                </a:highlight>
                <a:latin typeface="Libre Franklin"/>
                <a:ea typeface="Libre Franklin"/>
                <a:cs typeface="Libre Franklin"/>
                <a:sym typeface="Libre Franklin"/>
              </a:rPr>
              <a:t>Upon completion of the training, participants will have knowledge and resources that will enable them to:</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1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Explain the basic structure of the Medicaid program, including eligibility and benefits, delivery and financing, and the program’s impact on food insecurity, healthcare utilization, and health outcomes</a:t>
            </a:r>
            <a:endParaRPr sz="2400">
              <a:solidFill>
                <a:srgbClr val="2B2C42"/>
              </a:solidFill>
              <a:highlight>
                <a:srgbClr val="FFFFFF"/>
              </a:highlight>
              <a:latin typeface="Libre Franklin"/>
              <a:ea typeface="Libre Franklin"/>
              <a:cs typeface="Libre Franklin"/>
              <a:sym typeface="Libre Franklin"/>
            </a:endParaRPr>
          </a:p>
        </p:txBody>
      </p:sp>
      <p:sp>
        <p:nvSpPr>
          <p:cNvPr id="162" name="Google Shape;162;p24"/>
          <p:cNvSpPr txBox="1"/>
          <p:nvPr>
            <p:ph idx="4294967295" type="body"/>
          </p:nvPr>
        </p:nvSpPr>
        <p:spPr>
          <a:xfrm>
            <a:off x="1707733" y="3408200"/>
            <a:ext cx="12834300" cy="3798900"/>
          </a:xfrm>
          <a:prstGeom prst="rect">
            <a:avLst/>
          </a:prstGeom>
          <a:noFill/>
          <a:ln>
            <a:noFill/>
          </a:ln>
        </p:spPr>
        <p:txBody>
          <a:bodyPr anchorCtr="0" anchor="t" bIns="60925" lIns="121875" spcFirstLastPara="1" rIns="121875" wrap="square" tIns="60925">
            <a:noAutofit/>
          </a:bodyPr>
          <a:lstStyle/>
          <a:p>
            <a:pPr indent="0" lvl="0" marL="0" rtl="0" algn="l">
              <a:lnSpc>
                <a:spcPct val="100000"/>
              </a:lnSpc>
              <a:spcBef>
                <a:spcPts val="1300"/>
              </a:spcBef>
              <a:spcAft>
                <a:spcPts val="0"/>
              </a:spcAft>
              <a:buNone/>
            </a:pPr>
            <a:r>
              <a:t/>
            </a:r>
            <a:endParaRPr b="1" sz="2400">
              <a:solidFill>
                <a:srgbClr val="2B2C42"/>
              </a:solidFill>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b="1" lang="en-US" sz="2400">
                <a:solidFill>
                  <a:srgbClr val="2B2C42"/>
                </a:solidFill>
                <a:latin typeface="Libre Franklin"/>
                <a:ea typeface="Libre Franklin"/>
                <a:cs typeface="Libre Franklin"/>
                <a:sym typeface="Libre Franklin"/>
              </a:rPr>
              <a:t>Coming Up:</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1300"/>
              </a:spcBef>
              <a:spcAft>
                <a:spcPts val="0"/>
              </a:spcAft>
              <a:buClr>
                <a:srgbClr val="2B2C42"/>
              </a:buClr>
              <a:buSzPts val="2400"/>
              <a:buFont typeface="Libre Franklin"/>
              <a:buChar char="●"/>
            </a:pPr>
            <a:r>
              <a:rPr lang="en-US" sz="2400">
                <a:solidFill>
                  <a:srgbClr val="2B2C42"/>
                </a:solidFill>
                <a:latin typeface="Libre Franklin"/>
                <a:ea typeface="Libre Franklin"/>
                <a:cs typeface="Libre Franklin"/>
                <a:sym typeface="Libre Franklin"/>
              </a:rPr>
              <a:t>Module 1: Introduction to Medicaid</a:t>
            </a:r>
            <a:endParaRPr sz="2400">
              <a:solidFill>
                <a:srgbClr val="2B2C42"/>
              </a:solidFill>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chemeClr val="lt1"/>
                </a:highlight>
                <a:latin typeface="Libre Franklin"/>
                <a:ea typeface="Libre Franklin"/>
                <a:cs typeface="Libre Franklin"/>
                <a:sym typeface="Libre Franklin"/>
              </a:rPr>
              <a:t>Module 2: Medicaid Eligibility and Benefits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3: Food Insecurity and Healthcare Utilization and Health Outcomes</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4: Medicaid Delivery Systems and Financing</a:t>
            </a:r>
            <a:endParaRPr sz="2400">
              <a:solidFill>
                <a:srgbClr val="2B2C42"/>
              </a:solidFill>
              <a:highlight>
                <a:srgbClr val="FFFFFF"/>
              </a:highlight>
              <a:latin typeface="Libre Franklin"/>
              <a:ea typeface="Libre Franklin"/>
              <a:cs typeface="Libre Franklin"/>
              <a:sym typeface="Libre Franklin"/>
            </a:endParaRPr>
          </a:p>
          <a:p>
            <a:pPr indent="-457200" lvl="0" marL="609600" rtl="0" algn="l">
              <a:lnSpc>
                <a:spcPct val="100000"/>
              </a:lnSpc>
              <a:spcBef>
                <a:spcPts val="0"/>
              </a:spcBef>
              <a:spcAft>
                <a:spcPts val="0"/>
              </a:spcAft>
              <a:buClr>
                <a:srgbClr val="2B2C42"/>
              </a:buClr>
              <a:buSzPts val="2400"/>
              <a:buFont typeface="Libre Franklin"/>
              <a:buChar char="●"/>
            </a:pPr>
            <a:r>
              <a:rPr lang="en-US" sz="2400">
                <a:solidFill>
                  <a:srgbClr val="2B2C42"/>
                </a:solidFill>
                <a:highlight>
                  <a:srgbClr val="FFFFFF"/>
                </a:highlight>
                <a:latin typeface="Libre Franklin"/>
                <a:ea typeface="Libre Franklin"/>
                <a:cs typeface="Libre Franklin"/>
                <a:sym typeface="Libre Franklin"/>
              </a:rPr>
              <a:t>Module 5: </a:t>
            </a:r>
            <a:r>
              <a:rPr lang="en-US" sz="2400">
                <a:highlight>
                  <a:srgbClr val="FFFFFF"/>
                </a:highlight>
                <a:latin typeface="Libre Franklin"/>
                <a:ea typeface="Libre Franklin"/>
                <a:cs typeface="Libre Franklin"/>
                <a:sym typeface="Libre Franklin"/>
              </a:rPr>
              <a:t>Medicaid Policy Levers to Address Social Needs</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t/>
            </a:r>
            <a:endParaRPr sz="2400">
              <a:solidFill>
                <a:srgbClr val="2B2C42"/>
              </a:solidFill>
              <a:highlight>
                <a:srgbClr val="FFFFFF"/>
              </a:highlight>
              <a:latin typeface="Libre Franklin"/>
              <a:ea typeface="Libre Franklin"/>
              <a:cs typeface="Libre Franklin"/>
              <a:sym typeface="Libre Franklin"/>
            </a:endParaRPr>
          </a:p>
          <a:p>
            <a:pPr indent="0" lvl="0" marL="0" rtl="0" algn="l">
              <a:lnSpc>
                <a:spcPct val="100000"/>
              </a:lnSpc>
              <a:spcBef>
                <a:spcPts val="1300"/>
              </a:spcBef>
              <a:spcAft>
                <a:spcPts val="0"/>
              </a:spcAft>
              <a:buNone/>
            </a:pPr>
            <a:r>
              <a:rPr lang="en-US" sz="2400">
                <a:solidFill>
                  <a:srgbClr val="2B2C42"/>
                </a:solidFill>
                <a:latin typeface="Libre Franklin"/>
                <a:ea typeface="Libre Franklin"/>
                <a:cs typeface="Libre Franklin"/>
                <a:sym typeface="Libre Franklin"/>
              </a:rPr>
              <a:t>We recommend that you go through the training in order, but you are welcome to review just the modules that are most interesting to you.</a:t>
            </a:r>
            <a:endParaRPr sz="2400">
              <a:solidFill>
                <a:srgbClr val="2B2C42"/>
              </a:solidFill>
              <a:highlight>
                <a:srgbClr val="FFFFFF"/>
              </a:highlight>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