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9144000" cx="16249650"/>
  <p:notesSz cx="6858000" cy="9144000"/>
  <p:embeddedFontLst>
    <p:embeddedFont>
      <p:font typeface="Libre Franklin"/>
      <p:regular r:id="rId15"/>
      <p:bold r:id="rId16"/>
      <p:italic r:id="rId17"/>
      <p:boldItalic r:id="rId18"/>
    </p:embeddedFont>
    <p:embeddedFont>
      <p:font typeface="Libre Franklin ExtraBold"/>
      <p:bold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ibreFranklinExtraBold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LibreFranklin-regular.fntdata"/><Relationship Id="rId14" Type="http://schemas.openxmlformats.org/officeDocument/2006/relationships/slide" Target="slides/slide10.xml"/><Relationship Id="rId17" Type="http://schemas.openxmlformats.org/officeDocument/2006/relationships/font" Target="fonts/LibreFranklin-italic.fntdata"/><Relationship Id="rId16" Type="http://schemas.openxmlformats.org/officeDocument/2006/relationships/font" Target="fonts/LibreFranklin-bold.fntdata"/><Relationship Id="rId5" Type="http://schemas.openxmlformats.org/officeDocument/2006/relationships/slide" Target="slides/slide1.xml"/><Relationship Id="rId19" Type="http://schemas.openxmlformats.org/officeDocument/2006/relationships/font" Target="fonts/LibreFranklinExtraBold-bold.fntdata"/><Relationship Id="rId6" Type="http://schemas.openxmlformats.org/officeDocument/2006/relationships/slide" Target="slides/slide2.xml"/><Relationship Id="rId18" Type="http://schemas.openxmlformats.org/officeDocument/2006/relationships/font" Target="fonts/LibreFranklin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6872" y="1143000"/>
            <a:ext cx="54843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:notes"/>
          <p:cNvSpPr/>
          <p:nvPr>
            <p:ph idx="2" type="sldImg"/>
          </p:nvPr>
        </p:nvSpPr>
        <p:spPr>
          <a:xfrm>
            <a:off x="686872" y="1143000"/>
            <a:ext cx="54843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b46eb4e9a3_2_0:notes"/>
          <p:cNvSpPr/>
          <p:nvPr>
            <p:ph idx="2" type="sldImg"/>
          </p:nvPr>
        </p:nvSpPr>
        <p:spPr>
          <a:xfrm>
            <a:off x="686872" y="1143000"/>
            <a:ext cx="54843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b46eb4e9a3_2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2b46eb4e9a3_2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2" type="sldImg"/>
          </p:nvPr>
        </p:nvSpPr>
        <p:spPr>
          <a:xfrm>
            <a:off x="686872" y="1143000"/>
            <a:ext cx="54843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b46eb4e9a3_1_8:notes"/>
          <p:cNvSpPr/>
          <p:nvPr>
            <p:ph idx="2" type="sldImg"/>
          </p:nvPr>
        </p:nvSpPr>
        <p:spPr>
          <a:xfrm>
            <a:off x="686872" y="1143000"/>
            <a:ext cx="54843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b46eb4e9a3_1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g2b46eb4e9a3_1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b46eb4e9a3_0_0:notes"/>
          <p:cNvSpPr/>
          <p:nvPr>
            <p:ph idx="2" type="sldImg"/>
          </p:nvPr>
        </p:nvSpPr>
        <p:spPr>
          <a:xfrm>
            <a:off x="686872" y="1143000"/>
            <a:ext cx="54843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b46eb4e9a3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g2b46eb4e9a3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b46eb4e9a3_0_7:notes"/>
          <p:cNvSpPr/>
          <p:nvPr>
            <p:ph idx="2" type="sldImg"/>
          </p:nvPr>
        </p:nvSpPr>
        <p:spPr>
          <a:xfrm>
            <a:off x="686872" y="1143000"/>
            <a:ext cx="54843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b46eb4e9a3_0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g2b46eb4e9a3_0_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b4b5c30b80_7_0:notes"/>
          <p:cNvSpPr/>
          <p:nvPr>
            <p:ph idx="2" type="sldImg"/>
          </p:nvPr>
        </p:nvSpPr>
        <p:spPr>
          <a:xfrm>
            <a:off x="686872" y="1143000"/>
            <a:ext cx="54843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b4b5c30b80_7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g2b4b5c30b80_7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b46eb4e9a3_0_150:notes"/>
          <p:cNvSpPr/>
          <p:nvPr>
            <p:ph idx="2" type="sldImg"/>
          </p:nvPr>
        </p:nvSpPr>
        <p:spPr>
          <a:xfrm>
            <a:off x="686872" y="1143000"/>
            <a:ext cx="54843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b46eb4e9a3_0_15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g2b46eb4e9a3_0_15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b46eb4e9a3_0_157:notes"/>
          <p:cNvSpPr/>
          <p:nvPr>
            <p:ph idx="2" type="sldImg"/>
          </p:nvPr>
        </p:nvSpPr>
        <p:spPr>
          <a:xfrm>
            <a:off x="686872" y="1143000"/>
            <a:ext cx="54843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b46eb4e9a3_0_15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2b46eb4e9a3_0_15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b46eb4e9a3_0_228:notes"/>
          <p:cNvSpPr/>
          <p:nvPr>
            <p:ph idx="2" type="sldImg"/>
          </p:nvPr>
        </p:nvSpPr>
        <p:spPr>
          <a:xfrm>
            <a:off x="686872" y="1143000"/>
            <a:ext cx="54843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b46eb4e9a3_0_22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g2b46eb4e9a3_0_22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ctrTitle"/>
          </p:nvPr>
        </p:nvSpPr>
        <p:spPr>
          <a:xfrm>
            <a:off x="2031206" y="1496484"/>
            <a:ext cx="12187200" cy="31836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8000"/>
              <a:buFont typeface="Libre Franklin"/>
              <a:buNone/>
              <a:defRPr sz="8000">
                <a:solidFill>
                  <a:srgbClr val="2B2C4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2031206" y="4802717"/>
            <a:ext cx="12187200" cy="22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lv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3200"/>
              <a:buNone/>
              <a:defRPr sz="3200">
                <a:solidFill>
                  <a:srgbClr val="2B2C42"/>
                </a:solidFill>
              </a:defRPr>
            </a:lvl1pPr>
            <a:lvl2pPr lvl="1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700"/>
              <a:buNone/>
              <a:defRPr sz="2700"/>
            </a:lvl2pPr>
            <a:lvl3pPr lvl="2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100"/>
              <a:buNone/>
              <a:defRPr sz="2100"/>
            </a:lvl4pPr>
            <a:lvl5pPr lvl="4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100"/>
              <a:buNone/>
              <a:defRPr sz="2100"/>
            </a:lvl5pPr>
            <a:lvl6pPr lvl="5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6pPr>
            <a:lvl7pPr lvl="6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7pPr>
            <a:lvl8pPr lvl="7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8pPr>
            <a:lvl9pPr lvl="8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0" type="dt"/>
          </p:nvPr>
        </p:nvSpPr>
        <p:spPr>
          <a:xfrm>
            <a:off x="1117163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5382697" y="8475133"/>
            <a:ext cx="54843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1117163" y="486833"/>
            <a:ext cx="14015400" cy="176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" type="body"/>
          </p:nvPr>
        </p:nvSpPr>
        <p:spPr>
          <a:xfrm rot="5400000">
            <a:off x="5223937" y="-1672683"/>
            <a:ext cx="5801700" cy="140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2pPr>
            <a:lvl3pPr indent="-3810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3pPr>
            <a:lvl4pPr indent="-3810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4pPr>
            <a:lvl5pPr indent="-3810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5pPr>
            <a:lvl6pPr indent="-38100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indent="-38100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indent="-38100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indent="-38100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0" type="dt"/>
          </p:nvPr>
        </p:nvSpPr>
        <p:spPr>
          <a:xfrm>
            <a:off x="1117163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1" type="ftr"/>
          </p:nvPr>
        </p:nvSpPr>
        <p:spPr>
          <a:xfrm>
            <a:off x="5382697" y="8475133"/>
            <a:ext cx="54843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11476315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 rot="5400000">
            <a:off x="9506137" y="2609483"/>
            <a:ext cx="7749000" cy="350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" type="body"/>
          </p:nvPr>
        </p:nvSpPr>
        <p:spPr>
          <a:xfrm rot="5400000">
            <a:off x="2396885" y="-792817"/>
            <a:ext cx="7749000" cy="103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2pPr>
            <a:lvl3pPr indent="-3810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3pPr>
            <a:lvl4pPr indent="-3810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4pPr>
            <a:lvl5pPr indent="-3810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5pPr>
            <a:lvl6pPr indent="-38100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indent="-38100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indent="-38100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indent="-38100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0" type="dt"/>
          </p:nvPr>
        </p:nvSpPr>
        <p:spPr>
          <a:xfrm>
            <a:off x="1117163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1" type="ftr"/>
          </p:nvPr>
        </p:nvSpPr>
        <p:spPr>
          <a:xfrm>
            <a:off x="5382697" y="8475133"/>
            <a:ext cx="54843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11476315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Slide_editable1">
  <p:cSld name="Photo Slide_editable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6245585" cy="9140428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3"/>
          <p:cNvSpPr txBox="1"/>
          <p:nvPr>
            <p:ph type="title"/>
          </p:nvPr>
        </p:nvSpPr>
        <p:spPr>
          <a:xfrm>
            <a:off x="1026294" y="1260264"/>
            <a:ext cx="6479400" cy="24165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rtl="0" algn="l">
              <a:lnSpc>
                <a:spcPct val="141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" type="body"/>
          </p:nvPr>
        </p:nvSpPr>
        <p:spPr>
          <a:xfrm>
            <a:off x="1026294" y="4328696"/>
            <a:ext cx="6479400" cy="33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61950" lvl="0" marL="45720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1pPr>
            <a:lvl2pPr indent="-381000" lvl="1" marL="91440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2pPr>
            <a:lvl3pPr indent="-381000" lvl="2" marL="13716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3pPr>
            <a:lvl4pPr indent="-381000" lvl="3" marL="18288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4pPr>
            <a:lvl5pPr indent="-381000" lvl="4" marL="22860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5pPr>
            <a:lvl6pPr indent="-381000" lvl="5" marL="27432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indent="-381000" lvl="6" marL="32004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indent="-381000" lvl="7" marL="36576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indent="-381000" lvl="8" marL="41148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/>
        </p:txBody>
      </p:sp>
      <p:sp>
        <p:nvSpPr>
          <p:cNvPr id="85" name="Google Shape;85;p13"/>
          <p:cNvSpPr/>
          <p:nvPr>
            <p:ph idx="2" type="pic"/>
          </p:nvPr>
        </p:nvSpPr>
        <p:spPr>
          <a:xfrm>
            <a:off x="8598335" y="0"/>
            <a:ext cx="7647300" cy="9144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6245585" cy="9140428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4"/>
          <p:cNvSpPr txBox="1"/>
          <p:nvPr>
            <p:ph idx="12" type="sldNum"/>
          </p:nvPr>
        </p:nvSpPr>
        <p:spPr>
          <a:xfrm>
            <a:off x="12104719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 sz="1900"/>
            </a:lvl1pPr>
            <a:lvl2pPr indent="0" lvl="1" marL="0" rtl="0" algn="r">
              <a:spcBef>
                <a:spcPts val="0"/>
              </a:spcBef>
              <a:buNone/>
              <a:defRPr sz="1900"/>
            </a:lvl2pPr>
            <a:lvl3pPr indent="0" lvl="2" marL="0" rtl="0" algn="r">
              <a:spcBef>
                <a:spcPts val="0"/>
              </a:spcBef>
              <a:buNone/>
              <a:defRPr sz="1900"/>
            </a:lvl3pPr>
            <a:lvl4pPr indent="0" lvl="3" marL="0" rtl="0" algn="r">
              <a:spcBef>
                <a:spcPts val="0"/>
              </a:spcBef>
              <a:buNone/>
              <a:defRPr sz="1900"/>
            </a:lvl4pPr>
            <a:lvl5pPr indent="0" lvl="4" marL="0" rtl="0" algn="r">
              <a:spcBef>
                <a:spcPts val="0"/>
              </a:spcBef>
              <a:buNone/>
              <a:defRPr sz="1900"/>
            </a:lvl5pPr>
            <a:lvl6pPr indent="0" lvl="5" marL="0" rtl="0" algn="r">
              <a:spcBef>
                <a:spcPts val="0"/>
              </a:spcBef>
              <a:buNone/>
              <a:defRPr sz="1900"/>
            </a:lvl6pPr>
            <a:lvl7pPr indent="0" lvl="6" marL="0" rtl="0" algn="r">
              <a:spcBef>
                <a:spcPts val="0"/>
              </a:spcBef>
              <a:buNone/>
              <a:defRPr sz="1900"/>
            </a:lvl7pPr>
            <a:lvl8pPr indent="0" lvl="7" marL="0" rtl="0" algn="r">
              <a:spcBef>
                <a:spcPts val="0"/>
              </a:spcBef>
              <a:buNone/>
              <a:defRPr sz="1900"/>
            </a:lvl8pPr>
            <a:lvl9pPr indent="0" lvl="8" marL="0" rtl="0" algn="r">
              <a:spcBef>
                <a:spcPts val="0"/>
              </a:spcBef>
              <a:buNone/>
              <a:defRPr sz="19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Photo Slide_editable2">
  <p:cSld name="1_Photo Slide_editable2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6245585" cy="9140428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5"/>
          <p:cNvSpPr txBox="1"/>
          <p:nvPr>
            <p:ph type="title"/>
          </p:nvPr>
        </p:nvSpPr>
        <p:spPr>
          <a:xfrm>
            <a:off x="9635535" y="1614595"/>
            <a:ext cx="5388000" cy="24165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120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92" name="Google Shape;92;p15"/>
          <p:cNvSpPr txBox="1"/>
          <p:nvPr>
            <p:ph idx="1" type="body"/>
          </p:nvPr>
        </p:nvSpPr>
        <p:spPr>
          <a:xfrm>
            <a:off x="9635535" y="4591053"/>
            <a:ext cx="5388000" cy="24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685800" lvl="0" marL="457200" rtl="0" algn="ctr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SzPts val="7200"/>
              <a:buChar char="•"/>
              <a:defRPr sz="2400"/>
            </a:lvl1pPr>
            <a:lvl2pPr indent="-330200" lvl="1" marL="9144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600"/>
              <a:buChar char="•"/>
              <a:defRPr/>
            </a:lvl2pPr>
            <a:lvl3pPr indent="-412750" lvl="2" marL="13716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900"/>
              <a:buChar char="•"/>
              <a:defRPr/>
            </a:lvl3pPr>
            <a:lvl4pPr indent="-304800" lvl="3" marL="18288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200"/>
              <a:buChar char="•"/>
              <a:defRPr/>
            </a:lvl4pPr>
            <a:lvl5pPr indent="-349250" lvl="4" marL="2286000" rtl="0" algn="l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SzPts val="1900"/>
              <a:buChar char="•"/>
              <a:defRPr/>
            </a:lvl5pPr>
            <a:lvl6pPr indent="-381000" lvl="5" marL="27432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  <a:defRPr/>
            </a:lvl6pPr>
            <a:lvl7pPr indent="-381000" lvl="6" marL="32004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  <a:defRPr/>
            </a:lvl7pPr>
            <a:lvl8pPr indent="-381000" lvl="7" marL="36576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  <a:defRPr/>
            </a:lvl8pPr>
            <a:lvl9pPr indent="-381000" lvl="8" marL="41148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  <a:defRPr/>
            </a:lvl9pPr>
          </a:lstStyle>
          <a:p/>
        </p:txBody>
      </p:sp>
      <p:sp>
        <p:nvSpPr>
          <p:cNvPr id="93" name="Google Shape;93;p15"/>
          <p:cNvSpPr txBox="1"/>
          <p:nvPr>
            <p:ph idx="12" type="sldNum"/>
          </p:nvPr>
        </p:nvSpPr>
        <p:spPr>
          <a:xfrm>
            <a:off x="12104719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900"/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900"/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900"/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900"/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900"/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900"/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900"/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900"/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900"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4" name="Google Shape;94;p15"/>
          <p:cNvSpPr/>
          <p:nvPr>
            <p:ph idx="2" type="pic"/>
          </p:nvPr>
        </p:nvSpPr>
        <p:spPr>
          <a:xfrm>
            <a:off x="1" y="0"/>
            <a:ext cx="8586300" cy="9144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1117163" y="486833"/>
            <a:ext cx="14015400" cy="176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5900"/>
              <a:buFont typeface="Libre Franklin"/>
              <a:buNone/>
              <a:defRPr>
                <a:solidFill>
                  <a:srgbClr val="2B2C4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1117163" y="2434167"/>
            <a:ext cx="14015400" cy="58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463550" lvl="0" marL="45720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3700"/>
              <a:buChar char="•"/>
              <a:defRPr>
                <a:solidFill>
                  <a:srgbClr val="2B2C42"/>
                </a:solidFill>
              </a:defRPr>
            </a:lvl1pPr>
            <a:lvl2pPr indent="-4318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3200"/>
              <a:buChar char="•"/>
              <a:defRPr>
                <a:solidFill>
                  <a:srgbClr val="2B2C42"/>
                </a:solidFill>
              </a:defRPr>
            </a:lvl2pPr>
            <a:lvl3pPr indent="-40005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700"/>
              <a:buChar char="•"/>
              <a:defRPr>
                <a:solidFill>
                  <a:srgbClr val="2B2C42"/>
                </a:solidFill>
              </a:defRPr>
            </a:lvl3pPr>
            <a:lvl4pPr indent="-3810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>
                <a:solidFill>
                  <a:srgbClr val="2B2C42"/>
                </a:solidFill>
              </a:defRPr>
            </a:lvl4pPr>
            <a:lvl5pPr indent="-3810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>
                <a:solidFill>
                  <a:srgbClr val="2B2C42"/>
                </a:solidFill>
              </a:defRPr>
            </a:lvl5pPr>
            <a:lvl6pPr indent="-38100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indent="-38100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indent="-38100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indent="-38100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0" type="dt"/>
          </p:nvPr>
        </p:nvSpPr>
        <p:spPr>
          <a:xfrm>
            <a:off x="1117163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5382697" y="8475133"/>
            <a:ext cx="54843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11476315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1108700" y="2279651"/>
            <a:ext cx="14015400" cy="38037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8000"/>
              <a:buFont typeface="Libre Franklin"/>
              <a:buNone/>
              <a:defRPr sz="8000">
                <a:solidFill>
                  <a:srgbClr val="2B2C4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1108700" y="6119284"/>
            <a:ext cx="14015400" cy="20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3200"/>
              <a:buNone/>
              <a:defRPr sz="3200">
                <a:solidFill>
                  <a:srgbClr val="2B2C4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0" type="dt"/>
          </p:nvPr>
        </p:nvSpPr>
        <p:spPr>
          <a:xfrm>
            <a:off x="1117163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5382697" y="8475133"/>
            <a:ext cx="54843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11476315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1117163" y="486833"/>
            <a:ext cx="14015400" cy="176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1117163" y="2434167"/>
            <a:ext cx="6906000" cy="58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2pPr>
            <a:lvl3pPr indent="-3810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3pPr>
            <a:lvl4pPr indent="-3810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4pPr>
            <a:lvl5pPr indent="-3810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5pPr>
            <a:lvl6pPr indent="-38100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indent="-38100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indent="-38100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indent="-38100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8226385" y="2434167"/>
            <a:ext cx="6906000" cy="58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2pPr>
            <a:lvl3pPr indent="-3810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3pPr>
            <a:lvl4pPr indent="-3810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4pPr>
            <a:lvl5pPr indent="-3810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5pPr>
            <a:lvl6pPr indent="-38100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indent="-38100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indent="-38100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indent="-38100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1117163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5382697" y="8475133"/>
            <a:ext cx="54843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11476315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1119280" y="486833"/>
            <a:ext cx="14015400" cy="176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1119280" y="2241551"/>
            <a:ext cx="6874500" cy="10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3200"/>
              <a:buNone/>
              <a:defRPr b="1" sz="3200"/>
            </a:lvl1pPr>
            <a:lvl2pPr indent="-2286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700"/>
              <a:buNone/>
              <a:defRPr b="1" sz="2700"/>
            </a:lvl2pPr>
            <a:lvl3pPr indent="-2286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None/>
              <a:defRPr b="1" sz="2400"/>
            </a:lvl3pPr>
            <a:lvl4pPr indent="-2286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100"/>
              <a:buNone/>
              <a:defRPr b="1" sz="2100"/>
            </a:lvl4pPr>
            <a:lvl5pPr indent="-2286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100"/>
              <a:buNone/>
              <a:defRPr b="1" sz="2100"/>
            </a:lvl5pPr>
            <a:lvl6pPr indent="-22860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6pPr>
            <a:lvl7pPr indent="-22860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7pPr>
            <a:lvl8pPr indent="-22860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8pPr>
            <a:lvl9pPr indent="-22860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1119280" y="3340100"/>
            <a:ext cx="6874500" cy="49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2pPr>
            <a:lvl3pPr indent="-3810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3pPr>
            <a:lvl4pPr indent="-3810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4pPr>
            <a:lvl5pPr indent="-3810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5pPr>
            <a:lvl6pPr indent="-38100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indent="-38100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indent="-38100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indent="-38100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3" type="body"/>
          </p:nvPr>
        </p:nvSpPr>
        <p:spPr>
          <a:xfrm>
            <a:off x="8226385" y="2241551"/>
            <a:ext cx="6908100" cy="10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3200"/>
              <a:buNone/>
              <a:defRPr b="1" sz="3200"/>
            </a:lvl1pPr>
            <a:lvl2pPr indent="-2286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700"/>
              <a:buNone/>
              <a:defRPr b="1" sz="2700"/>
            </a:lvl2pPr>
            <a:lvl3pPr indent="-2286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None/>
              <a:defRPr b="1" sz="2400"/>
            </a:lvl3pPr>
            <a:lvl4pPr indent="-2286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100"/>
              <a:buNone/>
              <a:defRPr b="1" sz="2100"/>
            </a:lvl4pPr>
            <a:lvl5pPr indent="-2286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100"/>
              <a:buNone/>
              <a:defRPr b="1" sz="2100"/>
            </a:lvl5pPr>
            <a:lvl6pPr indent="-22860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6pPr>
            <a:lvl7pPr indent="-22860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7pPr>
            <a:lvl8pPr indent="-22860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8pPr>
            <a:lvl9pPr indent="-22860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9pPr>
          </a:lstStyle>
          <a:p/>
        </p:txBody>
      </p:sp>
      <p:sp>
        <p:nvSpPr>
          <p:cNvPr id="42" name="Google Shape;42;p6"/>
          <p:cNvSpPr txBox="1"/>
          <p:nvPr>
            <p:ph idx="4" type="body"/>
          </p:nvPr>
        </p:nvSpPr>
        <p:spPr>
          <a:xfrm>
            <a:off x="8226385" y="3340100"/>
            <a:ext cx="6908100" cy="49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2pPr>
            <a:lvl3pPr indent="-3810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3pPr>
            <a:lvl4pPr indent="-3810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4pPr>
            <a:lvl5pPr indent="-3810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Char char="•"/>
              <a:defRPr/>
            </a:lvl5pPr>
            <a:lvl6pPr indent="-38100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indent="-38100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indent="-38100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indent="-38100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0" type="dt"/>
          </p:nvPr>
        </p:nvSpPr>
        <p:spPr>
          <a:xfrm>
            <a:off x="1117163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1" type="ftr"/>
          </p:nvPr>
        </p:nvSpPr>
        <p:spPr>
          <a:xfrm>
            <a:off x="5382697" y="8475133"/>
            <a:ext cx="54843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11476315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1117163" y="486833"/>
            <a:ext cx="14015400" cy="176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0" type="dt"/>
          </p:nvPr>
        </p:nvSpPr>
        <p:spPr>
          <a:xfrm>
            <a:off x="1117163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1" type="ftr"/>
          </p:nvPr>
        </p:nvSpPr>
        <p:spPr>
          <a:xfrm>
            <a:off x="5382697" y="8475133"/>
            <a:ext cx="54843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12" type="sldNum"/>
          </p:nvPr>
        </p:nvSpPr>
        <p:spPr>
          <a:xfrm>
            <a:off x="11476315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/>
          <p:nvPr>
            <p:ph idx="10" type="dt"/>
          </p:nvPr>
        </p:nvSpPr>
        <p:spPr>
          <a:xfrm>
            <a:off x="1117163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5382697" y="8475133"/>
            <a:ext cx="54843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11476315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type="title"/>
          </p:nvPr>
        </p:nvSpPr>
        <p:spPr>
          <a:xfrm>
            <a:off x="1119280" y="609600"/>
            <a:ext cx="5241000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4300"/>
              <a:buFont typeface="Georgia"/>
              <a:buNone/>
              <a:defRPr sz="4300"/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" type="body"/>
          </p:nvPr>
        </p:nvSpPr>
        <p:spPr>
          <a:xfrm>
            <a:off x="6908218" y="1316567"/>
            <a:ext cx="8226300" cy="64983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501650" lvl="0" marL="45720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4300"/>
              <a:buChar char="•"/>
              <a:defRPr sz="4300"/>
            </a:lvl1pPr>
            <a:lvl2pPr indent="-46355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3700"/>
              <a:buChar char="•"/>
              <a:defRPr sz="3700"/>
            </a:lvl2pPr>
            <a:lvl3pPr indent="-4318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3200"/>
              <a:buChar char="•"/>
              <a:defRPr sz="3200"/>
            </a:lvl3pPr>
            <a:lvl4pPr indent="-40005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700"/>
              <a:buChar char="•"/>
              <a:defRPr sz="2700"/>
            </a:lvl4pPr>
            <a:lvl5pPr indent="-40005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700"/>
              <a:buChar char="•"/>
              <a:defRPr sz="2700"/>
            </a:lvl5pPr>
            <a:lvl6pPr indent="-4000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6pPr>
            <a:lvl7pPr indent="-4000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7pPr>
            <a:lvl8pPr indent="-4000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8pPr>
            <a:lvl9pPr indent="-4000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9pPr>
          </a:lstStyle>
          <a:p/>
        </p:txBody>
      </p:sp>
      <p:sp>
        <p:nvSpPr>
          <p:cNvPr id="58" name="Google Shape;58;p9"/>
          <p:cNvSpPr txBox="1"/>
          <p:nvPr>
            <p:ph idx="2" type="body"/>
          </p:nvPr>
        </p:nvSpPr>
        <p:spPr>
          <a:xfrm>
            <a:off x="1119280" y="2743200"/>
            <a:ext cx="5241000" cy="50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2100"/>
              <a:buNone/>
              <a:defRPr sz="2100"/>
            </a:lvl1pPr>
            <a:lvl2pPr indent="-2286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1900"/>
              <a:buNone/>
              <a:defRPr sz="1900"/>
            </a:lvl2pPr>
            <a:lvl3pPr indent="-2286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1600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1300"/>
              <a:buNone/>
              <a:defRPr sz="1300"/>
            </a:lvl5pPr>
            <a:lvl6pPr indent="-22860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6pPr>
            <a:lvl7pPr indent="-22860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7pPr>
            <a:lvl8pPr indent="-22860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8pPr>
            <a:lvl9pPr indent="-22860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1117163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5382697" y="8475133"/>
            <a:ext cx="54843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11476315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1119280" y="609600"/>
            <a:ext cx="5241000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4300"/>
              <a:buFont typeface="Georgia"/>
              <a:buNone/>
              <a:defRPr sz="4300"/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64" name="Google Shape;64;p10"/>
          <p:cNvSpPr/>
          <p:nvPr>
            <p:ph idx="2" type="pic"/>
          </p:nvPr>
        </p:nvSpPr>
        <p:spPr>
          <a:xfrm>
            <a:off x="6908218" y="1316567"/>
            <a:ext cx="8226300" cy="64983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0"/>
          <p:cNvSpPr txBox="1"/>
          <p:nvPr>
            <p:ph idx="1" type="body"/>
          </p:nvPr>
        </p:nvSpPr>
        <p:spPr>
          <a:xfrm>
            <a:off x="1119280" y="2743200"/>
            <a:ext cx="5241000" cy="50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2100"/>
              <a:buNone/>
              <a:defRPr sz="2100"/>
            </a:lvl1pPr>
            <a:lvl2pPr indent="-2286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1900"/>
              <a:buNone/>
              <a:defRPr sz="1900"/>
            </a:lvl2pPr>
            <a:lvl3pPr indent="-2286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1600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1300"/>
              <a:buNone/>
              <a:defRPr sz="1300"/>
            </a:lvl5pPr>
            <a:lvl6pPr indent="-22860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6pPr>
            <a:lvl7pPr indent="-22860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7pPr>
            <a:lvl8pPr indent="-22860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8pPr>
            <a:lvl9pPr indent="-22860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1117163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5382697" y="8475133"/>
            <a:ext cx="54843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11476315" y="8475133"/>
            <a:ext cx="36561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117163" y="486833"/>
            <a:ext cx="14015400" cy="176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875" spcFirstLastPara="1" rIns="121875" wrap="square" tIns="6092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5900"/>
              <a:buFont typeface="Libre Franklin"/>
              <a:buNone/>
              <a:defRPr b="1" i="0" sz="5900" u="none" cap="none" strike="noStrike">
                <a:solidFill>
                  <a:srgbClr val="2B2C4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117163" y="2434167"/>
            <a:ext cx="14015400" cy="58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463550" lvl="0" marL="457200" marR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3700"/>
              <a:buFont typeface="Arial"/>
              <a:buChar char="•"/>
              <a:defRPr b="0" i="0" sz="3700" u="none" cap="none" strike="noStrike">
                <a:solidFill>
                  <a:srgbClr val="2B2C4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2B2C4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400050" lvl="2" marL="1371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rgbClr val="2B2C4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81000" lvl="3" marL="1828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2B2C4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81000" lvl="4" marL="22860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B2C4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2B2C4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81000" lvl="5" marL="2743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81000" lvl="6" marL="3200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81000" lvl="7" marL="3657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81000" lvl="8" marL="4114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A blue and white logo&#10;&#10;Description automatically generated" id="12" name="Google Shape;12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96435" y="8367037"/>
            <a:ext cx="3702336" cy="580032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medicaid.gov/state-overviews/scorecard/annual-medicaid-chip-expenditures/index.html" TargetMode="External"/><Relationship Id="rId4" Type="http://schemas.openxmlformats.org/officeDocument/2006/relationships/hyperlink" Target="https://www.cbpp.org/research/food-assistance/the-supplemental-nutrition-assistance-program-snap" TargetMode="External"/><Relationship Id="rId5" Type="http://schemas.openxmlformats.org/officeDocument/2006/relationships/hyperlink" Target="https://www.bls.gov/news.release/cesan.nr0.htm" TargetMode="External"/><Relationship Id="rId6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/>
          <p:nvPr>
            <p:ph type="ctrTitle"/>
          </p:nvPr>
        </p:nvSpPr>
        <p:spPr>
          <a:xfrm>
            <a:off x="7852563" y="2212495"/>
            <a:ext cx="8177400" cy="31836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7200"/>
              <a:buFont typeface="Libre Franklin"/>
              <a:buNone/>
            </a:pPr>
            <a:r>
              <a:rPr lang="en-US" sz="6100">
                <a:solidFill>
                  <a:srgbClr val="2B2C42"/>
                </a:solidFill>
                <a:latin typeface="Libre Franklin ExtraBold"/>
                <a:ea typeface="Libre Franklin ExtraBold"/>
                <a:cs typeface="Libre Franklin ExtraBold"/>
                <a:sym typeface="Libre Franklin ExtraBold"/>
              </a:rPr>
              <a:t>Medicaid and Food Security 101</a:t>
            </a:r>
            <a:endParaRPr sz="6900">
              <a:solidFill>
                <a:srgbClr val="2B2C42"/>
              </a:solidFill>
              <a:latin typeface="Libre Franklin ExtraBold"/>
              <a:ea typeface="Libre Franklin ExtraBold"/>
              <a:cs typeface="Libre Franklin ExtraBold"/>
              <a:sym typeface="Libre Franklin ExtraBold"/>
            </a:endParaRPr>
          </a:p>
        </p:txBody>
      </p:sp>
      <p:sp>
        <p:nvSpPr>
          <p:cNvPr id="101" name="Google Shape;101;p16"/>
          <p:cNvSpPr txBox="1"/>
          <p:nvPr>
            <p:ph idx="1" type="subTitle"/>
          </p:nvPr>
        </p:nvSpPr>
        <p:spPr>
          <a:xfrm>
            <a:off x="7852563" y="5518065"/>
            <a:ext cx="8612700" cy="22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2B2C42"/>
                </a:solidFill>
                <a:latin typeface="Georgia"/>
                <a:ea typeface="Georgia"/>
                <a:cs typeface="Georgia"/>
                <a:sym typeface="Georgia"/>
              </a:rPr>
              <a:t>A video series from the Medicaid Food Security Network 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A person carrying a child on her back&#10;&#10;Description automatically generated" id="102" name="Google Shape;102;p16"/>
          <p:cNvPicPr preferRelativeResize="0"/>
          <p:nvPr/>
        </p:nvPicPr>
        <p:blipFill rotWithShape="1">
          <a:blip r:embed="rId3">
            <a:alphaModFix/>
          </a:blip>
          <a:srcRect b="7987" l="15408" r="14774" t="1401"/>
          <a:stretch/>
        </p:blipFill>
        <p:spPr>
          <a:xfrm>
            <a:off x="1181116" y="1934705"/>
            <a:ext cx="6093920" cy="5274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5"/>
          <p:cNvSpPr txBox="1"/>
          <p:nvPr/>
        </p:nvSpPr>
        <p:spPr>
          <a:xfrm>
            <a:off x="1529402" y="3628833"/>
            <a:ext cx="131907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875" lIns="121875" spcFirstLastPara="1" rIns="121875" wrap="square" tIns="1218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F</a:t>
            </a:r>
            <a:r>
              <a:rPr lang="en-US" sz="3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ind your state’s Medicaid website and learn what your Medicaid program is called. </a:t>
            </a:r>
            <a:endParaRPr sz="39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9" name="Google Shape;169;p25"/>
          <p:cNvSpPr txBox="1"/>
          <p:nvPr/>
        </p:nvSpPr>
        <p:spPr>
          <a:xfrm>
            <a:off x="1529402" y="1057133"/>
            <a:ext cx="7123200" cy="12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875" lIns="121875" spcFirstLastPara="1" rIns="121875" wrap="square" tIns="1218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b="1" lang="en-US" sz="5300">
                <a:solidFill>
                  <a:srgbClr val="2B2C4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Leaving Module 0</a:t>
            </a:r>
            <a:endParaRPr b="1" sz="3500" u="sng">
              <a:solidFill>
                <a:schemeClr val="dk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700">
              <a:solidFill>
                <a:srgbClr val="2B2C4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/>
          <p:nvPr>
            <p:ph type="ctrTitle"/>
          </p:nvPr>
        </p:nvSpPr>
        <p:spPr>
          <a:xfrm>
            <a:off x="853033" y="1108653"/>
            <a:ext cx="8177400" cy="31836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3700"/>
              <a:buFont typeface="Libre Franklin"/>
              <a:buNone/>
            </a:pPr>
            <a:r>
              <a:rPr lang="en-US" sz="3700">
                <a:solidFill>
                  <a:srgbClr val="2B2C4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Module 0:</a:t>
            </a:r>
            <a:endParaRPr/>
          </a:p>
        </p:txBody>
      </p:sp>
      <p:sp>
        <p:nvSpPr>
          <p:cNvPr id="108" name="Google Shape;108;p17"/>
          <p:cNvSpPr txBox="1"/>
          <p:nvPr>
            <p:ph idx="1" type="subTitle"/>
          </p:nvPr>
        </p:nvSpPr>
        <p:spPr>
          <a:xfrm>
            <a:off x="853033" y="4292133"/>
            <a:ext cx="10949400" cy="22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6400"/>
              <a:buFont typeface="Arial"/>
              <a:buNone/>
            </a:pPr>
            <a:r>
              <a:rPr lang="en-US" sz="6400">
                <a:latin typeface="Libre Franklin"/>
                <a:ea typeface="Libre Franklin"/>
                <a:cs typeface="Libre Franklin"/>
                <a:sym typeface="Libre Franklin"/>
              </a:rPr>
              <a:t>Introduction</a:t>
            </a:r>
            <a:r>
              <a:rPr b="1" lang="en-US" sz="6400">
                <a:solidFill>
                  <a:srgbClr val="2B2C4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6400">
                <a:latin typeface="Libre Franklin"/>
                <a:ea typeface="Libre Franklin"/>
                <a:cs typeface="Libre Franklin"/>
                <a:sym typeface="Libre Franklin"/>
              </a:rPr>
              <a:t>to the Series </a:t>
            </a:r>
            <a:endParaRPr b="1" i="0" sz="6400" u="none" cap="none" strike="noStrike">
              <a:solidFill>
                <a:srgbClr val="2B2C4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>
            <p:ph idx="1" type="subTitle"/>
          </p:nvPr>
        </p:nvSpPr>
        <p:spPr>
          <a:xfrm>
            <a:off x="1905122" y="3468184"/>
            <a:ext cx="12187200" cy="2207700"/>
          </a:xfrm>
          <a:prstGeom prst="rect">
            <a:avLst/>
          </a:prstGeom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0" lvl="0" marL="0" rtl="0" algn="l">
              <a:spcBef>
                <a:spcPts val="130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444746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You can find ancillary resources in the video description or below each video on the website. </a:t>
            </a:r>
            <a:endParaRPr sz="4900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19"/>
          <p:cNvPicPr preferRelativeResize="0"/>
          <p:nvPr/>
        </p:nvPicPr>
        <p:blipFill rotWithShape="1">
          <a:blip r:embed="rId3">
            <a:alphaModFix/>
          </a:blip>
          <a:srcRect b="0" l="805" r="914" t="0"/>
          <a:stretch/>
        </p:blipFill>
        <p:spPr>
          <a:xfrm>
            <a:off x="2136265" y="939133"/>
            <a:ext cx="11977117" cy="68552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>
            <p:ph type="ctrTitle"/>
          </p:nvPr>
        </p:nvSpPr>
        <p:spPr>
          <a:xfrm>
            <a:off x="1995020" y="3106300"/>
            <a:ext cx="12259500" cy="3183600"/>
          </a:xfrm>
          <a:prstGeom prst="rect">
            <a:avLst/>
          </a:prstGeom>
        </p:spPr>
        <p:txBody>
          <a:bodyPr anchorCtr="0" anchor="t" bIns="60925" lIns="121875" spcFirstLastPara="1" rIns="121875" wrap="square" tIns="609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r>
              <a:rPr lang="en-US" sz="6300">
                <a:solidFill>
                  <a:srgbClr val="2B2C42"/>
                </a:solidFill>
                <a:latin typeface="Georgia"/>
                <a:ea typeface="Georgia"/>
                <a:cs typeface="Georgia"/>
                <a:sym typeface="Georgia"/>
              </a:rPr>
              <a:t>What Does Food Have to Do With Health?</a:t>
            </a:r>
            <a:endParaRPr sz="6300">
              <a:solidFill>
                <a:srgbClr val="2B2C4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r>
              <a:t/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ctrTitle"/>
          </p:nvPr>
        </p:nvSpPr>
        <p:spPr>
          <a:xfrm>
            <a:off x="1995020" y="3106300"/>
            <a:ext cx="12259500" cy="3183600"/>
          </a:xfrm>
          <a:prstGeom prst="rect">
            <a:avLst/>
          </a:prstGeom>
        </p:spPr>
        <p:txBody>
          <a:bodyPr anchorCtr="0" anchor="t" bIns="60925" lIns="121875" spcFirstLastPara="1" rIns="121875" wrap="square" tIns="609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r>
              <a:rPr lang="en-US" sz="6300">
                <a:latin typeface="Georgia"/>
                <a:ea typeface="Georgia"/>
                <a:cs typeface="Georgia"/>
                <a:sym typeface="Georgia"/>
              </a:rPr>
              <a:t>Why Engage Medicaid Agencies, </a:t>
            </a:r>
            <a:r>
              <a:rPr lang="en-US" sz="6300">
                <a:latin typeface="Georgia"/>
                <a:ea typeface="Georgia"/>
                <a:cs typeface="Georgia"/>
                <a:sym typeface="Georgia"/>
              </a:rPr>
              <a:t>Plans, and P</a:t>
            </a:r>
            <a:r>
              <a:rPr lang="en-US" sz="6300">
                <a:latin typeface="Georgia"/>
                <a:ea typeface="Georgia"/>
                <a:cs typeface="Georgia"/>
                <a:sym typeface="Georgia"/>
              </a:rPr>
              <a:t>roviders</a:t>
            </a:r>
            <a:r>
              <a:rPr lang="en-US" sz="6300">
                <a:latin typeface="Georgia"/>
                <a:ea typeface="Georgia"/>
                <a:cs typeface="Georgia"/>
                <a:sym typeface="Georgia"/>
              </a:rPr>
              <a:t> to Address Food Insecurity?</a:t>
            </a:r>
            <a:endParaRPr sz="63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r>
              <a:t/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oogle Shape;138;p22"/>
          <p:cNvGrpSpPr/>
          <p:nvPr/>
        </p:nvGrpSpPr>
        <p:grpSpPr>
          <a:xfrm>
            <a:off x="5823202" y="938646"/>
            <a:ext cx="8511549" cy="7613376"/>
            <a:chOff x="471300" y="573924"/>
            <a:chExt cx="6386216" cy="5710175"/>
          </a:xfrm>
        </p:grpSpPr>
        <p:sp>
          <p:nvSpPr>
            <p:cNvPr id="139" name="Google Shape;139;p22"/>
            <p:cNvSpPr txBox="1"/>
            <p:nvPr/>
          </p:nvSpPr>
          <p:spPr>
            <a:xfrm>
              <a:off x="471300" y="1321447"/>
              <a:ext cx="3380400" cy="12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00" spcFirstLastPara="1" rIns="91400" wrap="square" tIns="45700">
              <a:normAutofit/>
            </a:bodyPr>
            <a:lstStyle/>
            <a:p>
              <a:pPr indent="0" lvl="0" marL="0" rtl="0" algn="r">
                <a:spcBef>
                  <a:spcPts val="110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rgbClr val="ED7D32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34 Million</a:t>
              </a:r>
              <a:r>
                <a:rPr lang="en-US" sz="3200">
                  <a:solidFill>
                    <a:srgbClr val="44546A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 Children and Youth</a:t>
              </a:r>
              <a:endParaRPr sz="3200">
                <a:solidFill>
                  <a:srgbClr val="44546A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pic>
          <p:nvPicPr>
            <p:cNvPr id="140" name="Google Shape;140;p2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290450" y="573924"/>
              <a:ext cx="2567066" cy="5710175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9300000" dist="28575">
                <a:srgbClr val="000000">
                  <a:alpha val="50000"/>
                </a:srgbClr>
              </a:outerShdw>
            </a:effectLst>
          </p:spPr>
        </p:pic>
        <p:sp>
          <p:nvSpPr>
            <p:cNvPr id="141" name="Google Shape;141;p22"/>
            <p:cNvSpPr txBox="1"/>
            <p:nvPr/>
          </p:nvSpPr>
          <p:spPr>
            <a:xfrm>
              <a:off x="1352400" y="4774024"/>
              <a:ext cx="2499300" cy="84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00" spcFirstLastPara="1" rIns="91400" wrap="square" tIns="45700">
              <a:normAutofit/>
            </a:bodyPr>
            <a:lstStyle/>
            <a:p>
              <a:pPr indent="0" lvl="0" marL="0" rtl="0" algn="r">
                <a:spcBef>
                  <a:spcPts val="110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51 Million</a:t>
              </a:r>
              <a:r>
                <a:rPr lang="en-US" sz="32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 </a:t>
              </a:r>
              <a:r>
                <a:rPr lang="en-US" sz="3200">
                  <a:solidFill>
                    <a:srgbClr val="44546A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Adults</a:t>
              </a:r>
              <a:endParaRPr sz="3200">
                <a:solidFill>
                  <a:srgbClr val="44546A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142" name="Google Shape;142;p22"/>
          <p:cNvSpPr txBox="1"/>
          <p:nvPr/>
        </p:nvSpPr>
        <p:spPr>
          <a:xfrm>
            <a:off x="931336" y="4145667"/>
            <a:ext cx="6051600" cy="10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875" lIns="121875" spcFirstLastPara="1" rIns="121875" wrap="square" tIns="1218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500">
                <a:solidFill>
                  <a:srgbClr val="2B2C4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Medicaid Enrollment </a:t>
            </a:r>
            <a:endParaRPr b="1" sz="4500">
              <a:solidFill>
                <a:srgbClr val="2B2C4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3" name="Google Shape;143;p22"/>
          <p:cNvSpPr txBox="1"/>
          <p:nvPr/>
        </p:nvSpPr>
        <p:spPr>
          <a:xfrm>
            <a:off x="9707740" y="8619333"/>
            <a:ext cx="561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875" lIns="121875" spcFirstLastPara="1" rIns="121875" wrap="square" tIns="1218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</a:rPr>
              <a:t>Source: </a:t>
            </a:r>
            <a:r>
              <a:rPr lang="en-US" sz="1400">
                <a:solidFill>
                  <a:schemeClr val="dk1"/>
                </a:solidFill>
              </a:rPr>
              <a:t>July 2023 Medicaid and CHIP Enrollment Snapshot, CMS</a:t>
            </a:r>
            <a:endParaRPr sz="19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3"/>
          <p:cNvSpPr txBox="1"/>
          <p:nvPr/>
        </p:nvSpPr>
        <p:spPr>
          <a:xfrm>
            <a:off x="4560218" y="7788933"/>
            <a:ext cx="116895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875" lIns="121875" spcFirstLastPara="1" rIns="121875" wrap="square" tIns="121875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i="0" lang="en-US" sz="9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Sources:</a:t>
            </a:r>
            <a:endParaRPr sz="9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1" sz="9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Medicaid Expenditures</a:t>
            </a:r>
            <a:r>
              <a:rPr b="1" lang="en-US" sz="9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: </a:t>
            </a:r>
            <a:r>
              <a:rPr lang="en-US" sz="9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Centers for Medicare &amp; Medicaid Services. (n.d.). </a:t>
            </a:r>
            <a:r>
              <a:rPr i="1" lang="en-US" sz="9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Annual Medicaid &amp; CHIP expenditures</a:t>
            </a:r>
            <a:r>
              <a:rPr lang="en-US" sz="9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. Medicaid.gov. Retrieved October 23, 2023, from </a:t>
            </a:r>
            <a:r>
              <a:rPr lang="en-US" sz="900" u="sng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https://www.medicaid.gov/state-overviews/scorecard/annual-medicaid-chip-expenditures/index.html</a:t>
            </a:r>
            <a:r>
              <a:rPr lang="en-US" sz="9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endParaRPr sz="9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SNAP Expenditures</a:t>
            </a:r>
            <a:r>
              <a:rPr b="1" i="0" lang="en-US" sz="9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:</a:t>
            </a:r>
            <a:r>
              <a:rPr b="1" lang="en-US" sz="9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9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Center on Budget and Policy Priorities. (2022, June 9). </a:t>
            </a:r>
            <a:r>
              <a:rPr i="1" lang="en-US" sz="9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Policy basics: The Supplemental Nutrition Assistance Program (SNAP)</a:t>
            </a:r>
            <a:r>
              <a:rPr lang="en-US" sz="9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. Retrieved October 23, 2023, from </a:t>
            </a:r>
            <a:r>
              <a:rPr lang="en-US" sz="900" u="sng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https://www.cbpp.org/research/food-assistance/the-supplemental-nutrition-assistance-program-snap</a:t>
            </a:r>
            <a:r>
              <a:rPr lang="en-US" sz="9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endParaRPr sz="9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Annual Food Costs:</a:t>
            </a:r>
            <a:r>
              <a:rPr b="1" lang="en-US" sz="9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i="1" lang="en-US" sz="9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Consumer expenditures--2022</a:t>
            </a:r>
            <a:r>
              <a:rPr lang="en-US" sz="9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. (2023, September 8). U.S. Bureau of Labor Statistics. Retrieved October 23, 2023, from </a:t>
            </a:r>
            <a:r>
              <a:rPr lang="en-US" sz="900" u="sng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https://www.bls.gov/news.release/cesan.nr0.htm</a:t>
            </a:r>
            <a:r>
              <a:rPr lang="en-US" sz="9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endParaRPr sz="9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i="0" sz="900" u="none" cap="none" strike="noStrike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0" name="Google Shape;150;p23"/>
          <p:cNvSpPr txBox="1"/>
          <p:nvPr/>
        </p:nvSpPr>
        <p:spPr>
          <a:xfrm>
            <a:off x="1809660" y="2760333"/>
            <a:ext cx="3045300" cy="9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Annual Medicaid Expenditures</a:t>
            </a:r>
            <a:r>
              <a:rPr b="1" lang="en-US" sz="24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br>
              <a:rPr b="1" lang="en-US" sz="24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</a:br>
            <a:endParaRPr baseline="-25000" sz="1900">
              <a:solidFill>
                <a:schemeClr val="dk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1" name="Google Shape;151;p23"/>
          <p:cNvSpPr txBox="1"/>
          <p:nvPr/>
        </p:nvSpPr>
        <p:spPr>
          <a:xfrm>
            <a:off x="2040369" y="6010317"/>
            <a:ext cx="2583900" cy="9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Annual SNAP Expenditures</a:t>
            </a:r>
            <a:r>
              <a:rPr b="1" lang="en-US" sz="24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endParaRPr b="1" sz="1900">
              <a:solidFill>
                <a:schemeClr val="dk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pic>
        <p:nvPicPr>
          <p:cNvPr id="152" name="Google Shape;152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215236" y="1288993"/>
            <a:ext cx="3491335" cy="3491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042072" y="5366148"/>
            <a:ext cx="1837649" cy="1837649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3"/>
          <p:cNvSpPr txBox="1"/>
          <p:nvPr>
            <p:ph idx="4294967295" type="title"/>
          </p:nvPr>
        </p:nvSpPr>
        <p:spPr>
          <a:xfrm>
            <a:off x="8808125" y="2399150"/>
            <a:ext cx="5388000" cy="12723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US" sz="6700"/>
              <a:t>$626 Billion</a:t>
            </a:r>
            <a:endParaRPr sz="6700"/>
          </a:p>
        </p:txBody>
      </p:sp>
      <p:sp>
        <p:nvSpPr>
          <p:cNvPr id="155" name="Google Shape;155;p23"/>
          <p:cNvSpPr txBox="1"/>
          <p:nvPr>
            <p:ph idx="4294967295" type="title"/>
          </p:nvPr>
        </p:nvSpPr>
        <p:spPr>
          <a:xfrm>
            <a:off x="8808125" y="5649116"/>
            <a:ext cx="5388000" cy="12723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US" sz="6700"/>
              <a:t>$111 Billion</a:t>
            </a:r>
            <a:endParaRPr sz="67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4"/>
          <p:cNvSpPr txBox="1"/>
          <p:nvPr>
            <p:ph idx="4294967295" type="body"/>
          </p:nvPr>
        </p:nvSpPr>
        <p:spPr>
          <a:xfrm>
            <a:off x="1707733" y="960500"/>
            <a:ext cx="12834300" cy="25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B2C4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Objectives:</a:t>
            </a:r>
            <a:r>
              <a:rPr lang="en-US" sz="2400">
                <a:solidFill>
                  <a:srgbClr val="2B2C4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2400">
                <a:solidFill>
                  <a:srgbClr val="2B2C42"/>
                </a:solidFill>
                <a:highlight>
                  <a:srgbClr val="FFFFFF"/>
                </a:highlight>
                <a:latin typeface="Libre Franklin"/>
                <a:ea typeface="Libre Franklin"/>
                <a:cs typeface="Libre Franklin"/>
                <a:sym typeface="Libre Franklin"/>
              </a:rPr>
              <a:t>Upon completion of the training, participants will have knowledge and resources that will enable them to:</a:t>
            </a:r>
            <a:endParaRPr sz="2400">
              <a:solidFill>
                <a:srgbClr val="2B2C42"/>
              </a:solidFill>
              <a:highlight>
                <a:srgbClr val="FFFFFF"/>
              </a:highlight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rgbClr val="2B2C42"/>
              </a:solidFill>
              <a:highlight>
                <a:srgbClr val="FFFFFF"/>
              </a:highlight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457200" lvl="0" marL="609600" rt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2400"/>
              <a:buFont typeface="Libre Franklin"/>
              <a:buChar char="➔"/>
            </a:pPr>
            <a:r>
              <a:rPr lang="en-US" sz="2400">
                <a:solidFill>
                  <a:srgbClr val="2B2C42"/>
                </a:solidFill>
                <a:highlight>
                  <a:srgbClr val="FFFFFF"/>
                </a:highlight>
                <a:latin typeface="Libre Franklin"/>
                <a:ea typeface="Libre Franklin"/>
                <a:cs typeface="Libre Franklin"/>
                <a:sym typeface="Libre Franklin"/>
              </a:rPr>
              <a:t>Explain the basic structure of the Medicaid program, including eligibility and benefits, delivery and financing, and the program’s impact on food insecurity, healthcare utilization, and health outcomes</a:t>
            </a:r>
            <a:endParaRPr sz="2400">
              <a:solidFill>
                <a:srgbClr val="2B2C42"/>
              </a:solidFill>
              <a:highlight>
                <a:srgbClr val="FFFFFF"/>
              </a:highlight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2" name="Google Shape;162;p24"/>
          <p:cNvSpPr txBox="1"/>
          <p:nvPr>
            <p:ph idx="4294967295" type="body"/>
          </p:nvPr>
        </p:nvSpPr>
        <p:spPr>
          <a:xfrm>
            <a:off x="1707733" y="3408200"/>
            <a:ext cx="12834300" cy="37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B2C4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B2C4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Coming Up:</a:t>
            </a:r>
            <a:endParaRPr sz="2400">
              <a:solidFill>
                <a:srgbClr val="2B2C42"/>
              </a:solidFill>
              <a:highlight>
                <a:srgbClr val="FFFFFF"/>
              </a:highlight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457200" lvl="0" marL="609600" rt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2B2C42"/>
              </a:buClr>
              <a:buSzPts val="2400"/>
              <a:buFont typeface="Libre Franklin"/>
              <a:buChar char="●"/>
            </a:pPr>
            <a:r>
              <a:rPr lang="en-US" sz="2400">
                <a:solidFill>
                  <a:srgbClr val="2B2C4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Module 1: Introduction to Medicaid</a:t>
            </a:r>
            <a:endParaRPr sz="2400">
              <a:solidFill>
                <a:srgbClr val="2B2C4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457200" lvl="0" marL="609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2400"/>
              <a:buFont typeface="Libre Franklin"/>
              <a:buChar char="●"/>
            </a:pPr>
            <a:r>
              <a:rPr lang="en-US" sz="2400">
                <a:solidFill>
                  <a:srgbClr val="2B2C42"/>
                </a:solidFill>
                <a:highlight>
                  <a:schemeClr val="lt1"/>
                </a:highlight>
                <a:latin typeface="Libre Franklin"/>
                <a:ea typeface="Libre Franklin"/>
                <a:cs typeface="Libre Franklin"/>
                <a:sym typeface="Libre Franklin"/>
              </a:rPr>
              <a:t>Module 2: Medicaid Eligibility and Benefits</a:t>
            </a:r>
            <a:endParaRPr sz="2400">
              <a:solidFill>
                <a:srgbClr val="2B2C42"/>
              </a:solidFill>
              <a:highlight>
                <a:srgbClr val="FFFFFF"/>
              </a:highlight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457200" lvl="0" marL="609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2400"/>
              <a:buFont typeface="Libre Franklin"/>
              <a:buChar char="●"/>
            </a:pPr>
            <a:r>
              <a:rPr lang="en-US" sz="2400">
                <a:solidFill>
                  <a:srgbClr val="2B2C42"/>
                </a:solidFill>
                <a:highlight>
                  <a:srgbClr val="FFFFFF"/>
                </a:highlight>
                <a:latin typeface="Libre Franklin"/>
                <a:ea typeface="Libre Franklin"/>
                <a:cs typeface="Libre Franklin"/>
                <a:sym typeface="Libre Franklin"/>
              </a:rPr>
              <a:t>Module 3: Food Insecurity and Healthcare Utilization and Health Outcomes</a:t>
            </a:r>
            <a:endParaRPr sz="2400">
              <a:solidFill>
                <a:srgbClr val="2B2C42"/>
              </a:solidFill>
              <a:highlight>
                <a:srgbClr val="FFFFFF"/>
              </a:highlight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457200" lvl="0" marL="609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2400"/>
              <a:buFont typeface="Libre Franklin"/>
              <a:buChar char="●"/>
            </a:pPr>
            <a:r>
              <a:rPr lang="en-US" sz="2400">
                <a:solidFill>
                  <a:srgbClr val="2B2C42"/>
                </a:solidFill>
                <a:highlight>
                  <a:srgbClr val="FFFFFF"/>
                </a:highlight>
                <a:latin typeface="Libre Franklin"/>
                <a:ea typeface="Libre Franklin"/>
                <a:cs typeface="Libre Franklin"/>
                <a:sym typeface="Libre Franklin"/>
              </a:rPr>
              <a:t>Module 4: Medicaid Delivery Systems and Financing</a:t>
            </a:r>
            <a:endParaRPr sz="2400">
              <a:solidFill>
                <a:srgbClr val="2B2C42"/>
              </a:solidFill>
              <a:highlight>
                <a:srgbClr val="FFFFFF"/>
              </a:highlight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457200" lvl="0" marL="609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B2C42"/>
              </a:buClr>
              <a:buSzPts val="2400"/>
              <a:buFont typeface="Libre Franklin"/>
              <a:buChar char="●"/>
            </a:pPr>
            <a:r>
              <a:rPr lang="en-US" sz="2400">
                <a:solidFill>
                  <a:srgbClr val="2B2C42"/>
                </a:solidFill>
                <a:highlight>
                  <a:srgbClr val="FFFFFF"/>
                </a:highlight>
                <a:latin typeface="Libre Franklin"/>
                <a:ea typeface="Libre Franklin"/>
                <a:cs typeface="Libre Franklin"/>
                <a:sym typeface="Libre Franklin"/>
              </a:rPr>
              <a:t>Module 5: </a:t>
            </a:r>
            <a:r>
              <a:rPr lang="en-US" sz="2400">
                <a:highlight>
                  <a:srgbClr val="FFFFFF"/>
                </a:highlight>
                <a:latin typeface="Libre Franklin"/>
                <a:ea typeface="Libre Franklin"/>
                <a:cs typeface="Libre Franklin"/>
                <a:sym typeface="Libre Franklin"/>
              </a:rPr>
              <a:t>Medicaid Policy Levers to Address Social Needs</a:t>
            </a:r>
            <a:endParaRPr sz="2400">
              <a:solidFill>
                <a:srgbClr val="2B2C42"/>
              </a:solidFill>
              <a:highlight>
                <a:srgbClr val="FFFFFF"/>
              </a:highlight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B2C42"/>
              </a:solidFill>
              <a:highlight>
                <a:srgbClr val="FFFFFF"/>
              </a:highlight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B2C4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recommend that you go through the training in order, but you are welcome to review just the modules that are most interesting to you.</a:t>
            </a:r>
            <a:endParaRPr sz="2400">
              <a:solidFill>
                <a:srgbClr val="2B2C42"/>
              </a:solidFill>
              <a:highlight>
                <a:srgbClr val="FFFFFF"/>
              </a:highlight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